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tags/tag2.xml" ContentType="application/vnd.openxmlformats-officedocument.presentationml.tags+xml"/>
  <Override PartName="/ppt/notesSlides/notesSlide46.xml" ContentType="application/vnd.openxmlformats-officedocument.presentationml.notesSlide+xml"/>
  <Override PartName="/ppt/tags/tag3.xml" ContentType="application/vnd.openxmlformats-officedocument.presentationml.tags+xml"/>
  <Override PartName="/ppt/notesSlides/notesSlide47.xml" ContentType="application/vnd.openxmlformats-officedocument.presentationml.notesSlide+xml"/>
  <Override PartName="/ppt/tags/tag4.xml" ContentType="application/vnd.openxmlformats-officedocument.presentationml.tags+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tags/tag6.xml" ContentType="application/vnd.openxmlformats-officedocument.presentationml.tags+xml"/>
  <Override PartName="/ppt/notesSlides/notesSlide50.xml" ContentType="application/vnd.openxmlformats-officedocument.presentationml.notesSlide+xml"/>
  <Override PartName="/ppt/tags/tag7.xml" ContentType="application/vnd.openxmlformats-officedocument.presentationml.tags+xml"/>
  <Override PartName="/ppt/notesSlides/notesSlide51.xml" ContentType="application/vnd.openxmlformats-officedocument.presentationml.notesSlide+xml"/>
  <Override PartName="/ppt/tags/tag8.xml" ContentType="application/vnd.openxmlformats-officedocument.presentationml.tags+xml"/>
  <Override PartName="/ppt/notesSlides/notesSlide52.xml" ContentType="application/vnd.openxmlformats-officedocument.presentationml.notesSlide+xml"/>
  <Override PartName="/ppt/tags/tag9.xml" ContentType="application/vnd.openxmlformats-officedocument.presentationml.tags+xml"/>
  <Override PartName="/ppt/notesSlides/notesSlide53.xml" ContentType="application/vnd.openxmlformats-officedocument.presentationml.notesSlide+xml"/>
  <Override PartName="/ppt/tags/tag10.xml" ContentType="application/vnd.openxmlformats-officedocument.presentationml.tags+xml"/>
  <Override PartName="/ppt/notesSlides/notesSlide54.xml" ContentType="application/vnd.openxmlformats-officedocument.presentationml.notesSlide+xml"/>
  <Override PartName="/ppt/tags/tag11.xml" ContentType="application/vnd.openxmlformats-officedocument.presentationml.tags+xml"/>
  <Override PartName="/ppt/notesSlides/notesSlide55.xml" ContentType="application/vnd.openxmlformats-officedocument.presentationml.notesSlide+xml"/>
  <Override PartName="/ppt/tags/tag12.xml" ContentType="application/vnd.openxmlformats-officedocument.presentationml.tags+xml"/>
  <Override PartName="/ppt/notesSlides/notesSlide56.xml" ContentType="application/vnd.openxmlformats-officedocument.presentationml.notesSlide+xml"/>
  <Override PartName="/ppt/tags/tag13.xml" ContentType="application/vnd.openxmlformats-officedocument.presentationml.tags+xml"/>
  <Override PartName="/ppt/notesSlides/notesSlide57.xml" ContentType="application/vnd.openxmlformats-officedocument.presentationml.notesSlide+xml"/>
  <Override PartName="/ppt/tags/tag14.xml" ContentType="application/vnd.openxmlformats-officedocument.presentationml.tags+xml"/>
  <Override PartName="/ppt/notesSlides/notesSlide58.xml" ContentType="application/vnd.openxmlformats-officedocument.presentationml.notesSlide+xml"/>
  <Override PartName="/ppt/tags/tag15.xml" ContentType="application/vnd.openxmlformats-officedocument.presentationml.tags+xml"/>
  <Override PartName="/ppt/notesSlides/notesSlide59.xml" ContentType="application/vnd.openxmlformats-officedocument.presentationml.notesSlide+xml"/>
  <Override PartName="/ppt/tags/tag16.xml" ContentType="application/vnd.openxmlformats-officedocument.presentationml.tags+xml"/>
  <Override PartName="/ppt/notesSlides/notesSlide60.xml" ContentType="application/vnd.openxmlformats-officedocument.presentationml.notesSlide+xml"/>
  <Override PartName="/ppt/tags/tag17.xml" ContentType="application/vnd.openxmlformats-officedocument.presentationml.tags+xml"/>
  <Override PartName="/ppt/notesSlides/notesSlide61.xml" ContentType="application/vnd.openxmlformats-officedocument.presentationml.notesSlide+xml"/>
  <Override PartName="/ppt/tags/tag18.xml" ContentType="application/vnd.openxmlformats-officedocument.presentationml.tags+xml"/>
  <Override PartName="/ppt/notesSlides/notesSlide62.xml" ContentType="application/vnd.openxmlformats-officedocument.presentationml.notesSlide+xml"/>
  <Override PartName="/ppt/tags/tag19.xml" ContentType="application/vnd.openxmlformats-officedocument.presentationml.tags+xml"/>
  <Override PartName="/ppt/notesSlides/notesSlide63.xml" ContentType="application/vnd.openxmlformats-officedocument.presentationml.notesSlide+xml"/>
  <Override PartName="/ppt/tags/tag20.xml" ContentType="application/vnd.openxmlformats-officedocument.presentationml.tags+xml"/>
  <Override PartName="/ppt/notesSlides/notesSlide64.xml" ContentType="application/vnd.openxmlformats-officedocument.presentationml.notesSlide+xml"/>
  <Override PartName="/ppt/tags/tag21.xml" ContentType="application/vnd.openxmlformats-officedocument.presentationml.tags+xml"/>
  <Override PartName="/ppt/notesSlides/notesSlide65.xml" ContentType="application/vnd.openxmlformats-officedocument.presentationml.notesSlide+xml"/>
  <Override PartName="/ppt/tags/tag22.xml" ContentType="application/vnd.openxmlformats-officedocument.presentationml.tags+xml"/>
  <Override PartName="/ppt/notesSlides/notesSlide66.xml" ContentType="application/vnd.openxmlformats-officedocument.presentationml.notesSlide+xml"/>
  <Override PartName="/ppt/tags/tag23.xml" ContentType="application/vnd.openxmlformats-officedocument.presentationml.tags+xml"/>
  <Override PartName="/ppt/notesSlides/notesSlide67.xml" ContentType="application/vnd.openxmlformats-officedocument.presentationml.notesSlide+xml"/>
  <Override PartName="/ppt/tags/tag24.xml" ContentType="application/vnd.openxmlformats-officedocument.presentationml.tags+xml"/>
  <Override PartName="/ppt/notesSlides/notesSlide68.xml" ContentType="application/vnd.openxmlformats-officedocument.presentationml.notesSlide+xml"/>
  <Override PartName="/ppt/tags/tag2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Lst>
  <p:notesMasterIdLst>
    <p:notesMasterId r:id="rId84"/>
  </p:notesMasterIdLst>
  <p:handoutMasterIdLst>
    <p:handoutMasterId r:id="rId85"/>
  </p:handoutMasterIdLst>
  <p:sldIdLst>
    <p:sldId id="272" r:id="rId7"/>
    <p:sldId id="273" r:id="rId8"/>
    <p:sldId id="275" r:id="rId9"/>
    <p:sldId id="294" r:id="rId10"/>
    <p:sldId id="296" r:id="rId11"/>
    <p:sldId id="297" r:id="rId12"/>
    <p:sldId id="311" r:id="rId13"/>
    <p:sldId id="292" r:id="rId14"/>
    <p:sldId id="293" r:id="rId15"/>
    <p:sldId id="290" r:id="rId16"/>
    <p:sldId id="287" r:id="rId17"/>
    <p:sldId id="279" r:id="rId18"/>
    <p:sldId id="301" r:id="rId19"/>
    <p:sldId id="302" r:id="rId20"/>
    <p:sldId id="295" r:id="rId21"/>
    <p:sldId id="299" r:id="rId22"/>
    <p:sldId id="331" r:id="rId23"/>
    <p:sldId id="333" r:id="rId24"/>
    <p:sldId id="334" r:id="rId25"/>
    <p:sldId id="332" r:id="rId26"/>
    <p:sldId id="338" r:id="rId27"/>
    <p:sldId id="335" r:id="rId28"/>
    <p:sldId id="278" r:id="rId29"/>
    <p:sldId id="286" r:id="rId30"/>
    <p:sldId id="283" r:id="rId31"/>
    <p:sldId id="284" r:id="rId32"/>
    <p:sldId id="282" r:id="rId33"/>
    <p:sldId id="285" r:id="rId34"/>
    <p:sldId id="300" r:id="rId35"/>
    <p:sldId id="303" r:id="rId36"/>
    <p:sldId id="304" r:id="rId37"/>
    <p:sldId id="305" r:id="rId38"/>
    <p:sldId id="325" r:id="rId39"/>
    <p:sldId id="306" r:id="rId40"/>
    <p:sldId id="307" r:id="rId41"/>
    <p:sldId id="310" r:id="rId42"/>
    <p:sldId id="326" r:id="rId43"/>
    <p:sldId id="312" r:id="rId44"/>
    <p:sldId id="313" r:id="rId45"/>
    <p:sldId id="308" r:id="rId46"/>
    <p:sldId id="328" r:id="rId47"/>
    <p:sldId id="329" r:id="rId48"/>
    <p:sldId id="330" r:id="rId49"/>
    <p:sldId id="314" r:id="rId50"/>
    <p:sldId id="315" r:id="rId51"/>
    <p:sldId id="316" r:id="rId52"/>
    <p:sldId id="317" r:id="rId53"/>
    <p:sldId id="337" r:id="rId54"/>
    <p:sldId id="336" r:id="rId55"/>
    <p:sldId id="344" r:id="rId56"/>
    <p:sldId id="327" r:id="rId57"/>
    <p:sldId id="324" r:id="rId58"/>
    <p:sldId id="353" r:id="rId59"/>
    <p:sldId id="354" r:id="rId60"/>
    <p:sldId id="345" r:id="rId61"/>
    <p:sldId id="346" r:id="rId62"/>
    <p:sldId id="339" r:id="rId63"/>
    <p:sldId id="358" r:id="rId64"/>
    <p:sldId id="347" r:id="rId65"/>
    <p:sldId id="348" r:id="rId66"/>
    <p:sldId id="341" r:id="rId67"/>
    <p:sldId id="342" r:id="rId68"/>
    <p:sldId id="343" r:id="rId69"/>
    <p:sldId id="350" r:id="rId70"/>
    <p:sldId id="349" r:id="rId71"/>
    <p:sldId id="352" r:id="rId72"/>
    <p:sldId id="351" r:id="rId73"/>
    <p:sldId id="355" r:id="rId74"/>
    <p:sldId id="363" r:id="rId75"/>
    <p:sldId id="362" r:id="rId76"/>
    <p:sldId id="356" r:id="rId77"/>
    <p:sldId id="357" r:id="rId78"/>
    <p:sldId id="359" r:id="rId79"/>
    <p:sldId id="364" r:id="rId80"/>
    <p:sldId id="360" r:id="rId81"/>
    <p:sldId id="361" r:id="rId82"/>
    <p:sldId id="365" r:id="rId83"/>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78420" autoAdjust="0"/>
  </p:normalViewPr>
  <p:slideViewPr>
    <p:cSldViewPr>
      <p:cViewPr varScale="1">
        <p:scale>
          <a:sx n="84" d="100"/>
          <a:sy n="84" d="100"/>
        </p:scale>
        <p:origin x="834"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90000FB4-732C-304F-ABAC-DF5E79C70A33}"/>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 xmlns:a16="http://schemas.microsoft.com/office/drawing/2014/main" id="{24B32E97-02BD-1046-B274-E90FCC0FE720}"/>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2022-03-03</a:t>
            </a:fld>
            <a:endParaRPr lang="fr-FR" altLang="fr-FR"/>
          </a:p>
        </p:txBody>
      </p:sp>
      <p:sp>
        <p:nvSpPr>
          <p:cNvPr id="4100" name="Rectangle 4">
            <a:extLst>
              <a:ext uri="{FF2B5EF4-FFF2-40B4-BE49-F238E27FC236}">
                <a16:creationId xmlns="" xmlns:a16="http://schemas.microsoft.com/office/drawing/2014/main" id="{F2031963-01E9-DA4D-8753-FC566AD7D859}"/>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 xmlns:a16="http://schemas.microsoft.com/office/drawing/2014/main" id="{206707E7-D6C2-404A-A462-E3EAC5A3F62D}"/>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 xmlns:a16="http://schemas.microsoft.com/office/drawing/2014/main" id="{AD31334D-A344-1848-8B76-4D4A38D8E8D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 xmlns:a16="http://schemas.microsoft.com/office/drawing/2014/main" id="{56C2149E-975F-0A4E-AAFA-F24C18D34B2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2022-03-03</a:t>
            </a:fld>
            <a:endParaRPr lang="fr-FR" altLang="fr-FR"/>
          </a:p>
        </p:txBody>
      </p:sp>
      <p:sp>
        <p:nvSpPr>
          <p:cNvPr id="4" name="Espace réservé de l'image des diapositives 3">
            <a:extLst>
              <a:ext uri="{FF2B5EF4-FFF2-40B4-BE49-F238E27FC236}">
                <a16:creationId xmlns="" xmlns:a16="http://schemas.microsoft.com/office/drawing/2014/main" id="{235D1E7E-1754-3641-878F-BE774999673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 xmlns:a16="http://schemas.microsoft.com/office/drawing/2014/main" id="{4A046B4D-F677-3A4A-9A54-2108A90395A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 xmlns:a16="http://schemas.microsoft.com/office/drawing/2014/main" id="{C64E5D71-4987-744A-AA33-959CF89890F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 xmlns:a16="http://schemas.microsoft.com/office/drawing/2014/main" id="{605EF121-2A48-9645-BD74-2E892ADA13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a:t>
            </a:fld>
            <a:endParaRPr lang="fr-FR" altLang="fr-FR"/>
          </a:p>
        </p:txBody>
      </p:sp>
    </p:spTree>
    <p:extLst>
      <p:ext uri="{BB962C8B-B14F-4D97-AF65-F5344CB8AC3E}">
        <p14:creationId xmlns:p14="http://schemas.microsoft.com/office/powerpoint/2010/main" val="84617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12</a:t>
            </a:fld>
            <a:endParaRPr lang="fr-FR" altLang="fr-FR"/>
          </a:p>
        </p:txBody>
      </p:sp>
    </p:spTree>
    <p:extLst>
      <p:ext uri="{BB962C8B-B14F-4D97-AF65-F5344CB8AC3E}">
        <p14:creationId xmlns:p14="http://schemas.microsoft.com/office/powerpoint/2010/main" val="413232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13</a:t>
            </a:fld>
            <a:endParaRPr lang="fr-FR" altLang="fr-FR"/>
          </a:p>
        </p:txBody>
      </p:sp>
    </p:spTree>
    <p:extLst>
      <p:ext uri="{BB962C8B-B14F-4D97-AF65-F5344CB8AC3E}">
        <p14:creationId xmlns:p14="http://schemas.microsoft.com/office/powerpoint/2010/main" val="131771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14</a:t>
            </a:fld>
            <a:endParaRPr lang="fr-FR" altLang="fr-FR"/>
          </a:p>
        </p:txBody>
      </p:sp>
    </p:spTree>
    <p:extLst>
      <p:ext uri="{BB962C8B-B14F-4D97-AF65-F5344CB8AC3E}">
        <p14:creationId xmlns:p14="http://schemas.microsoft.com/office/powerpoint/2010/main" val="269596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p>
          <a:p>
            <a:endParaRPr lang="fr-CA" baseline="0" dirty="0" smtClean="0"/>
          </a:p>
          <a:p>
            <a:r>
              <a:rPr lang="fr-CA" baseline="0" dirty="0" smtClean="0"/>
              <a:t>show(</a:t>
            </a:r>
            <a:r>
              <a:rPr lang="fr-CA" baseline="0" dirty="0" err="1" smtClean="0"/>
              <a:t>FMTmodelparser</a:t>
            </a:r>
            <a:r>
              <a:rPr lang="fr-CA" baseline="0" dirty="0" smtClean="0"/>
              <a:t>)-&gt;pour voir la doc</a:t>
            </a:r>
          </a:p>
          <a:p>
            <a:endParaRPr lang="fr-CA" baseline="0" dirty="0"/>
          </a:p>
          <a:p>
            <a:r>
              <a:rPr lang="fr-CA" baseline="0" dirty="0" smtClean="0"/>
              <a:t>Pour l’instant, R n’</a:t>
            </a:r>
            <a:r>
              <a:rPr lang="fr-CA" baseline="0" dirty="0" err="1" smtClean="0"/>
              <a:t>apllique</a:t>
            </a:r>
            <a:r>
              <a:rPr lang="fr-CA" baseline="0" dirty="0" smtClean="0"/>
              <a:t> pas les valeurs par </a:t>
            </a:r>
            <a:r>
              <a:rPr lang="fr-CA" baseline="0" dirty="0" err="1" smtClean="0"/>
              <a:t>défault</a:t>
            </a:r>
            <a:r>
              <a:rPr lang="fr-CA" baseline="0" dirty="0" smtClean="0"/>
              <a:t> des fonctions. Il faut mettre toutes les arguments sinon la fonction ne marche pas et renvoi une erreur de fonction introuvable. Quand vous voyez dans la doc des valeurs par </a:t>
            </a:r>
            <a:r>
              <a:rPr lang="fr-CA" baseline="0" dirty="0" err="1" smtClean="0"/>
              <a:t>défault</a:t>
            </a:r>
            <a:r>
              <a:rPr lang="fr-CA" baseline="0" dirty="0" smtClean="0"/>
              <a:t>, il faut les mettre dans les fonctions. Ce qui n’est pas nécessairement le cas en python. </a:t>
            </a:r>
          </a:p>
          <a:p>
            <a:endParaRPr lang="fr-CA" baseline="0" dirty="0" smtClean="0"/>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15</a:t>
            </a:fld>
            <a:endParaRPr lang="fr-FR" altLang="fr-FR"/>
          </a:p>
        </p:txBody>
      </p:sp>
    </p:spTree>
    <p:extLst>
      <p:ext uri="{BB962C8B-B14F-4D97-AF65-F5344CB8AC3E}">
        <p14:creationId xmlns:p14="http://schemas.microsoft.com/office/powerpoint/2010/main" val="1333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16</a:t>
            </a:fld>
            <a:endParaRPr lang="fr-FR" altLang="fr-FR"/>
          </a:p>
        </p:txBody>
      </p:sp>
    </p:spTree>
    <p:extLst>
      <p:ext uri="{BB962C8B-B14F-4D97-AF65-F5344CB8AC3E}">
        <p14:creationId xmlns:p14="http://schemas.microsoft.com/office/powerpoint/2010/main" val="217893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17</a:t>
            </a:fld>
            <a:endParaRPr lang="fr-FR" altLang="fr-FR"/>
          </a:p>
        </p:txBody>
      </p:sp>
    </p:spTree>
    <p:extLst>
      <p:ext uri="{BB962C8B-B14F-4D97-AF65-F5344CB8AC3E}">
        <p14:creationId xmlns:p14="http://schemas.microsoft.com/office/powerpoint/2010/main" val="712198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18</a:t>
            </a:fld>
            <a:endParaRPr lang="fr-FR" altLang="fr-FR"/>
          </a:p>
        </p:txBody>
      </p:sp>
    </p:spTree>
    <p:extLst>
      <p:ext uri="{BB962C8B-B14F-4D97-AF65-F5344CB8AC3E}">
        <p14:creationId xmlns:p14="http://schemas.microsoft.com/office/powerpoint/2010/main" val="3989021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19</a:t>
            </a:fld>
            <a:endParaRPr lang="fr-FR" altLang="fr-FR"/>
          </a:p>
        </p:txBody>
      </p:sp>
    </p:spTree>
    <p:extLst>
      <p:ext uri="{BB962C8B-B14F-4D97-AF65-F5344CB8AC3E}">
        <p14:creationId xmlns:p14="http://schemas.microsoft.com/office/powerpoint/2010/main" val="365744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20</a:t>
            </a:fld>
            <a:endParaRPr lang="fr-FR" altLang="fr-FR"/>
          </a:p>
        </p:txBody>
      </p:sp>
    </p:spTree>
    <p:extLst>
      <p:ext uri="{BB962C8B-B14F-4D97-AF65-F5344CB8AC3E}">
        <p14:creationId xmlns:p14="http://schemas.microsoft.com/office/powerpoint/2010/main" val="200471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21</a:t>
            </a:fld>
            <a:endParaRPr lang="fr-FR" altLang="fr-FR"/>
          </a:p>
        </p:txBody>
      </p:sp>
    </p:spTree>
    <p:extLst>
      <p:ext uri="{BB962C8B-B14F-4D97-AF65-F5344CB8AC3E}">
        <p14:creationId xmlns:p14="http://schemas.microsoft.com/office/powerpoint/2010/main" val="246815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a:t>
            </a:fld>
            <a:endParaRPr lang="fr-FR" altLang="fr-FR"/>
          </a:p>
        </p:txBody>
      </p:sp>
    </p:spTree>
    <p:extLst>
      <p:ext uri="{BB962C8B-B14F-4D97-AF65-F5344CB8AC3E}">
        <p14:creationId xmlns:p14="http://schemas.microsoft.com/office/powerpoint/2010/main" val="100034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22</a:t>
            </a:fld>
            <a:endParaRPr lang="fr-FR" altLang="fr-FR"/>
          </a:p>
        </p:txBody>
      </p:sp>
    </p:spTree>
    <p:extLst>
      <p:ext uri="{BB962C8B-B14F-4D97-AF65-F5344CB8AC3E}">
        <p14:creationId xmlns:p14="http://schemas.microsoft.com/office/powerpoint/2010/main" val="4242926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23</a:t>
            </a:fld>
            <a:endParaRPr lang="fr-FR" altLang="fr-FR"/>
          </a:p>
        </p:txBody>
      </p:sp>
    </p:spTree>
    <p:extLst>
      <p:ext uri="{BB962C8B-B14F-4D97-AF65-F5344CB8AC3E}">
        <p14:creationId xmlns:p14="http://schemas.microsoft.com/office/powerpoint/2010/main" val="401207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25</a:t>
            </a:fld>
            <a:endParaRPr lang="fr-FR" altLang="fr-FR"/>
          </a:p>
        </p:txBody>
      </p:sp>
    </p:spTree>
    <p:extLst>
      <p:ext uri="{BB962C8B-B14F-4D97-AF65-F5344CB8AC3E}">
        <p14:creationId xmlns:p14="http://schemas.microsoft.com/office/powerpoint/2010/main" val="412285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Transition</a:t>
            </a:r>
            <a:r>
              <a:rPr lang="fr-CA" baseline="0" dirty="0" smtClean="0"/>
              <a:t> unique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26</a:t>
            </a:fld>
            <a:endParaRPr lang="fr-FR" altLang="fr-FR"/>
          </a:p>
        </p:txBody>
      </p:sp>
    </p:spTree>
    <p:extLst>
      <p:ext uri="{BB962C8B-B14F-4D97-AF65-F5344CB8AC3E}">
        <p14:creationId xmlns:p14="http://schemas.microsoft.com/office/powerpoint/2010/main" val="3997171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27</a:t>
            </a:fld>
            <a:endParaRPr lang="fr-FR" altLang="fr-FR"/>
          </a:p>
        </p:txBody>
      </p:sp>
    </p:spTree>
    <p:extLst>
      <p:ext uri="{BB962C8B-B14F-4D97-AF65-F5344CB8AC3E}">
        <p14:creationId xmlns:p14="http://schemas.microsoft.com/office/powerpoint/2010/main" val="30001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28</a:t>
            </a:fld>
            <a:endParaRPr lang="fr-FR" altLang="fr-FR"/>
          </a:p>
        </p:txBody>
      </p:sp>
    </p:spTree>
    <p:extLst>
      <p:ext uri="{BB962C8B-B14F-4D97-AF65-F5344CB8AC3E}">
        <p14:creationId xmlns:p14="http://schemas.microsoft.com/office/powerpoint/2010/main" val="27657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29</a:t>
            </a:fld>
            <a:endParaRPr lang="fr-FR" altLang="fr-FR"/>
          </a:p>
        </p:txBody>
      </p:sp>
    </p:spTree>
    <p:extLst>
      <p:ext uri="{BB962C8B-B14F-4D97-AF65-F5344CB8AC3E}">
        <p14:creationId xmlns:p14="http://schemas.microsoft.com/office/powerpoint/2010/main" val="1263268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Donc dans</a:t>
            </a:r>
            <a:r>
              <a:rPr lang="fr-CA" baseline="0" dirty="0" smtClean="0"/>
              <a:t> le </a:t>
            </a:r>
            <a:r>
              <a:rPr lang="fr-CA" baseline="0" dirty="0" err="1" smtClean="0"/>
              <a:t>buildperiod</a:t>
            </a:r>
            <a:r>
              <a:rPr lang="fr-CA" baseline="0" dirty="0" smtClean="0"/>
              <a:t>, le model pars de la section area et construit le graph et la matrice .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30</a:t>
            </a:fld>
            <a:endParaRPr lang="fr-FR" altLang="fr-FR"/>
          </a:p>
        </p:txBody>
      </p:sp>
    </p:spTree>
    <p:extLst>
      <p:ext uri="{BB962C8B-B14F-4D97-AF65-F5344CB8AC3E}">
        <p14:creationId xmlns:p14="http://schemas.microsoft.com/office/powerpoint/2010/main" val="420043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31</a:t>
            </a:fld>
            <a:endParaRPr lang="fr-FR" altLang="fr-FR"/>
          </a:p>
        </p:txBody>
      </p:sp>
    </p:spTree>
    <p:extLst>
      <p:ext uri="{BB962C8B-B14F-4D97-AF65-F5344CB8AC3E}">
        <p14:creationId xmlns:p14="http://schemas.microsoft.com/office/powerpoint/2010/main" val="1908153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32</a:t>
            </a:fld>
            <a:endParaRPr lang="fr-FR" altLang="fr-FR"/>
          </a:p>
        </p:txBody>
      </p:sp>
    </p:spTree>
    <p:extLst>
      <p:ext uri="{BB962C8B-B14F-4D97-AF65-F5344CB8AC3E}">
        <p14:creationId xmlns:p14="http://schemas.microsoft.com/office/powerpoint/2010/main" val="371074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5</a:t>
            </a:fld>
            <a:endParaRPr lang="fr-FR" altLang="fr-FR"/>
          </a:p>
        </p:txBody>
      </p:sp>
    </p:spTree>
    <p:extLst>
      <p:ext uri="{BB962C8B-B14F-4D97-AF65-F5344CB8AC3E}">
        <p14:creationId xmlns:p14="http://schemas.microsoft.com/office/powerpoint/2010/main" val="3117968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Le retour de </a:t>
            </a:r>
            <a:r>
              <a:rPr lang="fr-CA" dirty="0" err="1" smtClean="0"/>
              <a:t>initialsolve</a:t>
            </a:r>
            <a:r>
              <a:rPr lang="fr-CA" dirty="0" smtClean="0"/>
              <a:t> et </a:t>
            </a:r>
            <a:r>
              <a:rPr lang="fr-CA" dirty="0" err="1" smtClean="0"/>
              <a:t>resolve</a:t>
            </a:r>
            <a:r>
              <a:rPr lang="fr-CA" dirty="0" smtClean="0"/>
              <a:t> nous dit</a:t>
            </a:r>
            <a:r>
              <a:rPr lang="fr-CA" baseline="0" dirty="0" smtClean="0"/>
              <a:t> si le modèle est optimal</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33</a:t>
            </a:fld>
            <a:endParaRPr lang="fr-FR" altLang="fr-FR"/>
          </a:p>
        </p:txBody>
      </p:sp>
    </p:spTree>
    <p:extLst>
      <p:ext uri="{BB962C8B-B14F-4D97-AF65-F5344CB8AC3E}">
        <p14:creationId xmlns:p14="http://schemas.microsoft.com/office/powerpoint/2010/main" val="3806191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34</a:t>
            </a:fld>
            <a:endParaRPr lang="fr-FR" altLang="fr-FR"/>
          </a:p>
        </p:txBody>
      </p:sp>
    </p:spTree>
    <p:extLst>
      <p:ext uri="{BB962C8B-B14F-4D97-AF65-F5344CB8AC3E}">
        <p14:creationId xmlns:p14="http://schemas.microsoft.com/office/powerpoint/2010/main" val="24268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35</a:t>
            </a:fld>
            <a:endParaRPr lang="fr-FR" altLang="fr-FR"/>
          </a:p>
        </p:txBody>
      </p:sp>
    </p:spTree>
    <p:extLst>
      <p:ext uri="{BB962C8B-B14F-4D97-AF65-F5344CB8AC3E}">
        <p14:creationId xmlns:p14="http://schemas.microsoft.com/office/powerpoint/2010/main" val="342931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36</a:t>
            </a:fld>
            <a:endParaRPr lang="fr-FR" altLang="fr-FR"/>
          </a:p>
        </p:txBody>
      </p:sp>
    </p:spTree>
    <p:extLst>
      <p:ext uri="{BB962C8B-B14F-4D97-AF65-F5344CB8AC3E}">
        <p14:creationId xmlns:p14="http://schemas.microsoft.com/office/powerpoint/2010/main" val="2237493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37</a:t>
            </a:fld>
            <a:endParaRPr lang="fr-FR" altLang="fr-FR"/>
          </a:p>
        </p:txBody>
      </p:sp>
    </p:spTree>
    <p:extLst>
      <p:ext uri="{BB962C8B-B14F-4D97-AF65-F5344CB8AC3E}">
        <p14:creationId xmlns:p14="http://schemas.microsoft.com/office/powerpoint/2010/main" val="261212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Il est possible de faire un </a:t>
            </a:r>
            <a:r>
              <a:rPr lang="fr-CA" dirty="0" err="1" smtClean="0"/>
              <a:t>builperiod</a:t>
            </a:r>
            <a:r>
              <a:rPr lang="fr-CA" baseline="0" dirty="0" smtClean="0"/>
              <a:t> sans la cédule, mais cela n’est pas efficient si on veut seulement setter la solution pour aller chercher des outputs. Le deuxième argument de </a:t>
            </a:r>
            <a:r>
              <a:rPr lang="fr-CA" baseline="0" dirty="0" err="1" smtClean="0"/>
              <a:t>builperiod</a:t>
            </a:r>
            <a:r>
              <a:rPr lang="fr-CA" baseline="0" dirty="0" smtClean="0"/>
              <a:t> est </a:t>
            </a:r>
            <a:r>
              <a:rPr lang="fr-CA" baseline="0" dirty="0" err="1" smtClean="0"/>
              <a:t>forcepartialbuild</a:t>
            </a:r>
            <a:r>
              <a:rPr lang="fr-CA" baseline="0" dirty="0" smtClean="0"/>
              <a:t> …..</a:t>
            </a:r>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38</a:t>
            </a:fld>
            <a:endParaRPr lang="fr-FR" altLang="fr-FR"/>
          </a:p>
        </p:txBody>
      </p:sp>
    </p:spTree>
    <p:extLst>
      <p:ext uri="{BB962C8B-B14F-4D97-AF65-F5344CB8AC3E}">
        <p14:creationId xmlns:p14="http://schemas.microsoft.com/office/powerpoint/2010/main" val="623700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39</a:t>
            </a:fld>
            <a:endParaRPr lang="fr-FR" altLang="fr-FR"/>
          </a:p>
        </p:txBody>
      </p:sp>
    </p:spTree>
    <p:extLst>
      <p:ext uri="{BB962C8B-B14F-4D97-AF65-F5344CB8AC3E}">
        <p14:creationId xmlns:p14="http://schemas.microsoft.com/office/powerpoint/2010/main" val="1344988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40</a:t>
            </a:fld>
            <a:endParaRPr lang="fr-FR" altLang="fr-FR"/>
          </a:p>
        </p:txBody>
      </p:sp>
    </p:spTree>
    <p:extLst>
      <p:ext uri="{BB962C8B-B14F-4D97-AF65-F5344CB8AC3E}">
        <p14:creationId xmlns:p14="http://schemas.microsoft.com/office/powerpoint/2010/main" val="4122982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Standard == par le </a:t>
            </a:r>
            <a:r>
              <a:rPr lang="fr-CA" dirty="0" err="1" smtClean="0"/>
              <a:t>targettheme</a:t>
            </a:r>
            <a:endParaRPr lang="fr-CA" dirty="0" smtClean="0"/>
          </a:p>
          <a:p>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41</a:t>
            </a:fld>
            <a:endParaRPr lang="fr-FR" altLang="fr-FR"/>
          </a:p>
        </p:txBody>
      </p:sp>
    </p:spTree>
    <p:extLst>
      <p:ext uri="{BB962C8B-B14F-4D97-AF65-F5344CB8AC3E}">
        <p14:creationId xmlns:p14="http://schemas.microsoft.com/office/powerpoint/2010/main" val="3756278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42</a:t>
            </a:fld>
            <a:endParaRPr lang="fr-FR" altLang="fr-FR"/>
          </a:p>
        </p:txBody>
      </p:sp>
    </p:spTree>
    <p:extLst>
      <p:ext uri="{BB962C8B-B14F-4D97-AF65-F5344CB8AC3E}">
        <p14:creationId xmlns:p14="http://schemas.microsoft.com/office/powerpoint/2010/main" val="274162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6</a:t>
            </a:fld>
            <a:endParaRPr lang="fr-FR" altLang="fr-FR"/>
          </a:p>
        </p:txBody>
      </p:sp>
    </p:spTree>
    <p:extLst>
      <p:ext uri="{BB962C8B-B14F-4D97-AF65-F5344CB8AC3E}">
        <p14:creationId xmlns:p14="http://schemas.microsoft.com/office/powerpoint/2010/main" val="167924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43</a:t>
            </a:fld>
            <a:endParaRPr lang="fr-FR" altLang="fr-FR"/>
          </a:p>
        </p:txBody>
      </p:sp>
    </p:spTree>
    <p:extLst>
      <p:ext uri="{BB962C8B-B14F-4D97-AF65-F5344CB8AC3E}">
        <p14:creationId xmlns:p14="http://schemas.microsoft.com/office/powerpoint/2010/main" val="109153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function use a vector of developments and the actual transitions of the model and return new </a:t>
            </a:r>
            <a:r>
              <a:rPr lang="en-US" dirty="0" err="1" smtClean="0"/>
              <a:t>presolved</a:t>
            </a:r>
            <a:r>
              <a:rPr lang="en-US" dirty="0" smtClean="0"/>
              <a:t> </a:t>
            </a:r>
            <a:r>
              <a:rPr lang="en-US" dirty="0" err="1" smtClean="0"/>
              <a:t>FMTmodel</a:t>
            </a:r>
            <a:r>
              <a:rPr lang="en-US" dirty="0" smtClean="0"/>
              <a:t>. The function can reduce the number of global themes/actions/transitions/yields/lifespans/outputs/constraints data if the model is badly formulated.</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44</a:t>
            </a:fld>
            <a:endParaRPr lang="fr-FR" altLang="fr-FR"/>
          </a:p>
        </p:txBody>
      </p:sp>
    </p:spTree>
    <p:extLst>
      <p:ext uri="{BB962C8B-B14F-4D97-AF65-F5344CB8AC3E}">
        <p14:creationId xmlns:p14="http://schemas.microsoft.com/office/powerpoint/2010/main" val="103452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45</a:t>
            </a:fld>
            <a:endParaRPr lang="fr-FR" altLang="fr-FR"/>
          </a:p>
        </p:txBody>
      </p:sp>
    </p:spTree>
    <p:extLst>
      <p:ext uri="{BB962C8B-B14F-4D97-AF65-F5344CB8AC3E}">
        <p14:creationId xmlns:p14="http://schemas.microsoft.com/office/powerpoint/2010/main" val="4153064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Montrer l’</a:t>
            </a:r>
            <a:r>
              <a:rPr lang="fr-CA" dirty="0" err="1" smtClean="0"/>
              <a:t>inhéritance</a:t>
            </a:r>
            <a:r>
              <a:rPr lang="fr-CA" dirty="0" smtClean="0"/>
              <a:t> des </a:t>
            </a:r>
            <a:r>
              <a:rPr lang="fr-CA" dirty="0" err="1" smtClean="0"/>
              <a:t>FMTobject</a:t>
            </a:r>
            <a:r>
              <a:rPr lang="fr-CA" baseline="0" dirty="0" smtClean="0"/>
              <a:t> à toutes les autres classes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46</a:t>
            </a:fld>
            <a:endParaRPr lang="fr-FR" altLang="fr-FR"/>
          </a:p>
        </p:txBody>
      </p:sp>
    </p:spTree>
    <p:extLst>
      <p:ext uri="{BB962C8B-B14F-4D97-AF65-F5344CB8AC3E}">
        <p14:creationId xmlns:p14="http://schemas.microsoft.com/office/powerpoint/2010/main" val="2625624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47</a:t>
            </a:fld>
            <a:endParaRPr lang="fr-FR" altLang="fr-FR"/>
          </a:p>
        </p:txBody>
      </p:sp>
    </p:spTree>
    <p:extLst>
      <p:ext uri="{BB962C8B-B14F-4D97-AF65-F5344CB8AC3E}">
        <p14:creationId xmlns:p14="http://schemas.microsoft.com/office/powerpoint/2010/main" val="2865137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11213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434052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35661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340561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7632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a:t>
            </a:fld>
            <a:endParaRPr lang="fr-FR" altLang="fr-FR"/>
          </a:p>
        </p:txBody>
      </p:sp>
    </p:spTree>
    <p:extLst>
      <p:ext uri="{BB962C8B-B14F-4D97-AF65-F5344CB8AC3E}">
        <p14:creationId xmlns:p14="http://schemas.microsoft.com/office/powerpoint/2010/main" val="3459886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784981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90862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3201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604329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728093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916231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78761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825008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66797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30362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a:p>
            <a:r>
              <a:rPr lang="fr-CA" baseline="0" dirty="0" smtClean="0"/>
              <a:t>Pour utilisation avec </a:t>
            </a:r>
            <a:r>
              <a:rPr lang="fr-CA" baseline="0" dirty="0" err="1" smtClean="0"/>
              <a:t>Mosek</a:t>
            </a:r>
            <a:r>
              <a:rPr lang="fr-CA" baseline="0" dirty="0" smtClean="0"/>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dirty="0" err="1" smtClean="0"/>
              <a:t>install.packages</a:t>
            </a:r>
            <a:r>
              <a:rPr lang="fr-CA" sz="1200" dirty="0" smtClean="0"/>
              <a:t>("T:/Donnees/02_Courant/07_Outil_moyen_methode/01_Entretien_developpement/09_FMT/Windows/x64/R4/patchmosek/FMT_0.9.tar.gz",</a:t>
            </a:r>
            <a:br>
              <a:rPr lang="fr-CA" sz="1200" dirty="0" smtClean="0"/>
            </a:br>
            <a:r>
              <a:rPr lang="fr-CA" sz="1200" dirty="0" smtClean="0"/>
              <a:t>repos=NULL,</a:t>
            </a:r>
            <a:br>
              <a:rPr lang="fr-CA" sz="1200" dirty="0" smtClean="0"/>
            </a:br>
            <a:r>
              <a:rPr lang="fr-CA" sz="1200" dirty="0" err="1" smtClean="0"/>
              <a:t>INSTALL_opts</a:t>
            </a:r>
            <a:r>
              <a:rPr lang="fr-CA" sz="1200" dirty="0" smtClean="0"/>
              <a:t> = "--no-</a:t>
            </a:r>
            <a:r>
              <a:rPr lang="fr-CA" sz="1200" dirty="0" err="1" smtClean="0"/>
              <a:t>multiarch</a:t>
            </a:r>
            <a:r>
              <a:rPr lang="fr-CA" sz="1200"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baseline="0" dirty="0" smtClean="0"/>
              <a:t>Pour utilisation sans </a:t>
            </a:r>
            <a:r>
              <a:rPr lang="fr-CA" baseline="0" dirty="0" err="1" smtClean="0"/>
              <a:t>Mosek</a:t>
            </a:r>
            <a:r>
              <a:rPr lang="fr-CA" baseline="0" dirty="0" smtClean="0"/>
              <a:t> ?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"T:/Donnees/02_Courant/07_Outil_moyen_methode/01_Entretien_developpement/09_FMT/Windows/x64/R4/FMT_0.9.tar.gz"</a:t>
            </a:r>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8</a:t>
            </a:fld>
            <a:endParaRPr lang="fr-FR" altLang="fr-FR"/>
          </a:p>
        </p:txBody>
      </p:sp>
    </p:spTree>
    <p:extLst>
      <p:ext uri="{BB962C8B-B14F-4D97-AF65-F5344CB8AC3E}">
        <p14:creationId xmlns:p14="http://schemas.microsoft.com/office/powerpoint/2010/main" val="3175599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2688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165554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373007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542751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042852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47908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1724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8182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12043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52905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9</a:t>
            </a:fld>
            <a:endParaRPr lang="fr-FR" altLang="fr-FR"/>
          </a:p>
        </p:txBody>
      </p:sp>
    </p:spTree>
    <p:extLst>
      <p:ext uri="{BB962C8B-B14F-4D97-AF65-F5344CB8AC3E}">
        <p14:creationId xmlns:p14="http://schemas.microsoft.com/office/powerpoint/2010/main" val="3689782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73</a:t>
            </a:fld>
            <a:endParaRPr lang="fr-FR" altLang="fr-FR"/>
          </a:p>
        </p:txBody>
      </p:sp>
    </p:spTree>
    <p:extLst>
      <p:ext uri="{BB962C8B-B14F-4D97-AF65-F5344CB8AC3E}">
        <p14:creationId xmlns:p14="http://schemas.microsoft.com/office/powerpoint/2010/main" val="1750651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74</a:t>
            </a:fld>
            <a:endParaRPr lang="fr-FR" altLang="fr-FR"/>
          </a:p>
        </p:txBody>
      </p:sp>
    </p:spTree>
    <p:extLst>
      <p:ext uri="{BB962C8B-B14F-4D97-AF65-F5344CB8AC3E}">
        <p14:creationId xmlns:p14="http://schemas.microsoft.com/office/powerpoint/2010/main" val="1143502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75</a:t>
            </a:fld>
            <a:endParaRPr lang="fr-FR" altLang="fr-FR"/>
          </a:p>
        </p:txBody>
      </p:sp>
    </p:spTree>
    <p:extLst>
      <p:ext uri="{BB962C8B-B14F-4D97-AF65-F5344CB8AC3E}">
        <p14:creationId xmlns:p14="http://schemas.microsoft.com/office/powerpoint/2010/main" val="277422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76</a:t>
            </a:fld>
            <a:endParaRPr lang="fr-FR" altLang="fr-FR"/>
          </a:p>
        </p:txBody>
      </p:sp>
    </p:spTree>
    <p:extLst>
      <p:ext uri="{BB962C8B-B14F-4D97-AF65-F5344CB8AC3E}">
        <p14:creationId xmlns:p14="http://schemas.microsoft.com/office/powerpoint/2010/main" val="27411737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77</a:t>
            </a:fld>
            <a:endParaRPr lang="fr-FR" altLang="fr-FR"/>
          </a:p>
        </p:txBody>
      </p:sp>
    </p:spTree>
    <p:extLst>
      <p:ext uri="{BB962C8B-B14F-4D97-AF65-F5344CB8AC3E}">
        <p14:creationId xmlns:p14="http://schemas.microsoft.com/office/powerpoint/2010/main" val="34034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10</a:t>
            </a:fld>
            <a:endParaRPr lang="fr-FR" altLang="fr-FR"/>
          </a:p>
        </p:txBody>
      </p:sp>
    </p:spTree>
    <p:extLst>
      <p:ext uri="{BB962C8B-B14F-4D97-AF65-F5344CB8AC3E}">
        <p14:creationId xmlns:p14="http://schemas.microsoft.com/office/powerpoint/2010/main" val="189404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11</a:t>
            </a:fld>
            <a:endParaRPr lang="fr-FR" altLang="fr-FR"/>
          </a:p>
        </p:txBody>
      </p:sp>
    </p:spTree>
    <p:extLst>
      <p:ext uri="{BB962C8B-B14F-4D97-AF65-F5344CB8AC3E}">
        <p14:creationId xmlns:p14="http://schemas.microsoft.com/office/powerpoint/2010/main" val="393456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 xmlns:a16="http://schemas.microsoft.com/office/drawing/2014/main"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 xmlns:a16="http://schemas.microsoft.com/office/drawing/2014/main"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 xmlns:a16="http://schemas.microsoft.com/office/drawing/2014/main"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 xmlns:a16="http://schemas.microsoft.com/office/drawing/2014/main"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 xmlns:a16="http://schemas.microsoft.com/office/drawing/2014/main"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 xmlns:a16="http://schemas.microsoft.com/office/drawing/2014/main"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a:xfrm>
            <a:off x="630768" y="6292850"/>
            <a:ext cx="664633" cy="304800"/>
          </a:xfrm>
          <a:prstGeom prst="rect">
            <a:avLst/>
          </a:prstGeom>
        </p:spPr>
        <p:txBody>
          <a:bodyPr/>
          <a:lstStyle>
            <a:lvl1pPr>
              <a:defRPr/>
            </a:lvl1pPr>
          </a:lstStyle>
          <a:p>
            <a:fld id="{28EC143A-BAE8-4FA6-8D76-8439C4A6AACA}" type="slidenum">
              <a:rPr lang="fr-FR" altLang="fr-FR"/>
              <a:pPr/>
              <a:t>‹N°›</a:t>
            </a:fld>
            <a:endParaRPr lang="fr-FR" altLang="fr-FR" sz="1100">
              <a:solidFill>
                <a:schemeClr val="tx1"/>
              </a:solidFill>
            </a:endParaRPr>
          </a:p>
        </p:txBody>
      </p:sp>
    </p:spTree>
    <p:extLst>
      <p:ext uri="{BB962C8B-B14F-4D97-AF65-F5344CB8AC3E}">
        <p14:creationId xmlns:p14="http://schemas.microsoft.com/office/powerpoint/2010/main" val="599999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 xmlns:a16="http://schemas.microsoft.com/office/drawing/2014/main"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 xmlns:a16="http://schemas.microsoft.com/office/drawing/2014/main"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 xmlns:a16="http://schemas.microsoft.com/office/drawing/2014/main"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 id="2147483764" r:id="rId3"/>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cyr/FM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8.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64.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5.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hyperlink" Target="file:///\\Artemis\Fecgeo\Donnees\02_Courant\07_Outil_moyen_methode\01_Entretien_developpement\09_FMT\documentation\annotated.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gcyr/FMT"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7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7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7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1124744"/>
            <a:ext cx="9145016" cy="769441"/>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FMT Training</a:t>
            </a:r>
          </a:p>
        </p:txBody>
      </p:sp>
      <p:sp>
        <p:nvSpPr>
          <p:cNvPr id="7" name="ZoneTexte 6"/>
          <p:cNvSpPr txBox="1"/>
          <p:nvPr/>
        </p:nvSpPr>
        <p:spPr>
          <a:xfrm>
            <a:off x="1919536" y="2348880"/>
            <a:ext cx="7056784" cy="1077218"/>
          </a:xfrm>
          <a:prstGeom prst="rect">
            <a:avLst/>
          </a:prstGeom>
          <a:noFill/>
        </p:spPr>
        <p:txBody>
          <a:bodyPr wrap="square" rtlCol="0">
            <a:spAutoFit/>
          </a:bodyPr>
          <a:lstStyle/>
          <a:p>
            <a:r>
              <a:rPr lang="fr-CA" sz="3200" b="1" dirty="0" smtClean="0">
                <a:solidFill>
                  <a:schemeClr val="bg1"/>
                </a:solidFill>
                <a:effectLst>
                  <a:outerShdw blurRad="38100" dist="38100" dir="2700000" algn="tl">
                    <a:srgbClr val="000000">
                      <a:alpha val="43137"/>
                    </a:srgbClr>
                  </a:outerShdw>
                </a:effectLst>
              </a:rPr>
              <a:t>Introduction to FMT API for R and Python</a:t>
            </a:r>
            <a:endParaRPr lang="fr-CA" sz="3200" dirty="0"/>
          </a:p>
        </p:txBody>
      </p:sp>
      <p:sp>
        <p:nvSpPr>
          <p:cNvPr id="9" name="ZoneTexte 8"/>
          <p:cNvSpPr txBox="1"/>
          <p:nvPr/>
        </p:nvSpPr>
        <p:spPr>
          <a:xfrm>
            <a:off x="1919536" y="4005064"/>
            <a:ext cx="7056784" cy="1200329"/>
          </a:xfrm>
          <a:prstGeom prst="rect">
            <a:avLst/>
          </a:prstGeom>
          <a:noFill/>
        </p:spPr>
        <p:txBody>
          <a:bodyPr wrap="square" rtlCol="0">
            <a:spAutoFit/>
          </a:bodyPr>
          <a:lstStyle/>
          <a:p>
            <a:r>
              <a:rPr lang="fr-CA" dirty="0" err="1" smtClean="0">
                <a:solidFill>
                  <a:schemeClr val="bg1"/>
                </a:solidFill>
                <a:effectLst>
                  <a:outerShdw blurRad="38100" dist="38100" dir="2700000" algn="tl">
                    <a:srgbClr val="000000">
                      <a:alpha val="43137"/>
                    </a:srgbClr>
                  </a:outerShdw>
                </a:effectLst>
              </a:rPr>
              <a:t>Author</a:t>
            </a:r>
            <a:r>
              <a:rPr lang="fr-CA" dirty="0" smtClean="0">
                <a:solidFill>
                  <a:schemeClr val="bg1"/>
                </a:solidFill>
                <a:effectLst>
                  <a:outerShdw blurRad="38100" dist="38100" dir="2700000" algn="tl">
                    <a:srgbClr val="000000">
                      <a:alpha val="43137"/>
                    </a:srgbClr>
                  </a:outerShdw>
                </a:effectLst>
              </a:rPr>
              <a:t> : Bruno Forest,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Co-</a:t>
            </a:r>
            <a:r>
              <a:rPr lang="fr-CA" dirty="0" err="1" smtClean="0">
                <a:solidFill>
                  <a:schemeClr val="bg1"/>
                </a:solidFill>
                <a:effectLst>
                  <a:outerShdw blurRad="38100" dist="38100" dir="2700000" algn="tl">
                    <a:srgbClr val="000000">
                      <a:alpha val="43137"/>
                    </a:srgbClr>
                  </a:outerShdw>
                </a:effectLst>
              </a:rPr>
              <a:t>Author</a:t>
            </a:r>
            <a:r>
              <a:rPr lang="fr-CA" dirty="0" smtClean="0">
                <a:solidFill>
                  <a:schemeClr val="bg1"/>
                </a:solidFill>
                <a:effectLst>
                  <a:outerShdw blurRad="38100" dist="38100" dir="2700000" algn="tl">
                    <a:srgbClr val="000000">
                      <a:alpha val="43137"/>
                    </a:srgbClr>
                  </a:outerShdw>
                </a:effectLst>
              </a:rPr>
              <a:t> : Guillaume Cyr,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Date : 14 octobre 2021</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Main use of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spcAft>
                <a:spcPts val="1800"/>
              </a:spcAft>
            </a:pPr>
            <a:r>
              <a:rPr lang="fr-CA" dirty="0" smtClean="0"/>
              <a:t>FMT </a:t>
            </a:r>
            <a:r>
              <a:rPr lang="fr-CA" dirty="0" err="1" smtClean="0"/>
              <a:t>is</a:t>
            </a:r>
            <a:r>
              <a:rPr lang="fr-CA" dirty="0" smtClean="0"/>
              <a:t> made of </a:t>
            </a:r>
            <a:r>
              <a:rPr lang="fr-CA" dirty="0" err="1" smtClean="0"/>
              <a:t>different</a:t>
            </a:r>
            <a:r>
              <a:rPr lang="fr-CA" dirty="0" smtClean="0"/>
              <a:t> </a:t>
            </a:r>
            <a:r>
              <a:rPr lang="fr-CA" dirty="0" err="1" smtClean="0"/>
              <a:t>namespaces</a:t>
            </a:r>
            <a:r>
              <a:rPr lang="fr-CA" dirty="0" smtClean="0"/>
              <a:t> </a:t>
            </a:r>
            <a:r>
              <a:rPr lang="fr-CA" dirty="0" err="1" smtClean="0"/>
              <a:t>grouping</a:t>
            </a:r>
            <a:r>
              <a:rPr lang="fr-CA" dirty="0" smtClean="0"/>
              <a:t> multiple classes </a:t>
            </a:r>
            <a:r>
              <a:rPr lang="fr-CA" dirty="0" err="1" smtClean="0"/>
              <a:t>together</a:t>
            </a:r>
            <a:r>
              <a:rPr lang="fr-CA" dirty="0" smtClean="0"/>
              <a:t>. </a:t>
            </a:r>
            <a:r>
              <a:rPr lang="fr-CA" dirty="0" err="1" smtClean="0"/>
              <a:t>Here</a:t>
            </a:r>
            <a:r>
              <a:rPr lang="fr-CA" dirty="0" smtClean="0"/>
              <a:t> are the main </a:t>
            </a:r>
            <a:r>
              <a:rPr lang="fr-CA" dirty="0" err="1" smtClean="0"/>
              <a:t>namespaces</a:t>
            </a:r>
            <a:r>
              <a:rPr lang="fr-CA" dirty="0" smtClean="0"/>
              <a:t> </a:t>
            </a:r>
            <a:r>
              <a:rPr lang="fr-CA" dirty="0" err="1" smtClean="0"/>
              <a:t>where</a:t>
            </a:r>
            <a:r>
              <a:rPr lang="fr-CA" dirty="0" smtClean="0"/>
              <a:t> </a:t>
            </a:r>
            <a:r>
              <a:rPr lang="fr-CA" dirty="0" err="1" smtClean="0"/>
              <a:t>we</a:t>
            </a:r>
            <a:r>
              <a:rPr lang="fr-CA" dirty="0" smtClean="0"/>
              <a:t> </a:t>
            </a:r>
            <a:r>
              <a:rPr lang="fr-CA" dirty="0" err="1" smtClean="0"/>
              <a:t>can</a:t>
            </a:r>
            <a:r>
              <a:rPr lang="fr-CA" dirty="0" smtClean="0"/>
              <a:t> </a:t>
            </a:r>
            <a:r>
              <a:rPr lang="fr-CA" dirty="0" err="1" smtClean="0"/>
              <a:t>find</a:t>
            </a:r>
            <a:r>
              <a:rPr lang="fr-CA" dirty="0" smtClean="0"/>
              <a:t> classes to </a:t>
            </a:r>
            <a:r>
              <a:rPr lang="fr-CA" dirty="0" err="1" smtClean="0"/>
              <a:t>manipulate</a:t>
            </a:r>
            <a:r>
              <a:rPr lang="fr-CA" dirty="0" smtClean="0"/>
              <a:t> and </a:t>
            </a:r>
            <a:r>
              <a:rPr lang="fr-CA" dirty="0" err="1" smtClean="0"/>
              <a:t>solve</a:t>
            </a:r>
            <a:r>
              <a:rPr lang="fr-CA" dirty="0" smtClean="0"/>
              <a:t> </a:t>
            </a:r>
            <a:r>
              <a:rPr lang="fr-CA" dirty="0" err="1" smtClean="0"/>
              <a:t>forest</a:t>
            </a:r>
            <a:r>
              <a:rPr lang="fr-CA" dirty="0" smtClean="0"/>
              <a:t> planning </a:t>
            </a:r>
            <a:r>
              <a:rPr lang="fr-CA" dirty="0" err="1" smtClean="0"/>
              <a:t>models</a:t>
            </a:r>
            <a:r>
              <a:rPr lang="fr-CA" dirty="0" smtClean="0"/>
              <a:t>: </a:t>
            </a:r>
          </a:p>
          <a:p>
            <a:pPr marL="400050" lvl="1">
              <a:spcAft>
                <a:spcPts val="600"/>
              </a:spcAft>
              <a:buFont typeface="Arial" panose="020B0604020202020204" pitchFamily="34" charset="0"/>
              <a:buChar char="•"/>
            </a:pPr>
            <a:r>
              <a:rPr lang="fr-CA" sz="2000" b="1" u="sng" dirty="0" err="1"/>
              <a:t>Parser</a:t>
            </a:r>
            <a:r>
              <a:rPr lang="fr-CA" sz="2000" dirty="0"/>
              <a:t> : </a:t>
            </a:r>
            <a:r>
              <a:rPr lang="fr-CA" sz="2000" dirty="0" err="1" smtClean="0"/>
              <a:t>Grouping</a:t>
            </a:r>
            <a:r>
              <a:rPr lang="fr-CA" sz="2000" dirty="0" smtClean="0"/>
              <a:t> all </a:t>
            </a:r>
            <a:r>
              <a:rPr lang="fr-CA" sz="2000" dirty="0" err="1" smtClean="0"/>
              <a:t>together</a:t>
            </a:r>
            <a:r>
              <a:rPr lang="fr-CA" sz="2000" dirty="0" smtClean="0"/>
              <a:t> classes </a:t>
            </a:r>
            <a:r>
              <a:rPr lang="fr-CA" sz="2000" dirty="0" err="1" smtClean="0"/>
              <a:t>related</a:t>
            </a:r>
            <a:r>
              <a:rPr lang="fr-CA" sz="2000" dirty="0" smtClean="0"/>
              <a:t> to the </a:t>
            </a:r>
            <a:r>
              <a:rPr lang="fr-CA" sz="2000" b="1" dirty="0" err="1" smtClean="0"/>
              <a:t>disk</a:t>
            </a:r>
            <a:r>
              <a:rPr lang="fr-CA" sz="2000" b="1" dirty="0" smtClean="0"/>
              <a:t> Input and output </a:t>
            </a:r>
            <a:r>
              <a:rPr lang="fr-CA" sz="2000" dirty="0" err="1" smtClean="0"/>
              <a:t>function</a:t>
            </a:r>
            <a:r>
              <a:rPr lang="fr-CA" sz="2000" dirty="0" smtClean="0"/>
              <a:t> and </a:t>
            </a:r>
            <a:r>
              <a:rPr lang="fr-CA" sz="2000" b="1" dirty="0" err="1" smtClean="0"/>
              <a:t>interpretation</a:t>
            </a:r>
            <a:r>
              <a:rPr lang="fr-CA" sz="2000" dirty="0" smtClean="0"/>
              <a:t> of </a:t>
            </a:r>
            <a:r>
              <a:rPr lang="fr-CA" sz="2000" dirty="0" err="1" smtClean="0"/>
              <a:t>models</a:t>
            </a:r>
            <a:r>
              <a:rPr lang="fr-CA" sz="2000" dirty="0" smtClean="0"/>
              <a:t> files.</a:t>
            </a:r>
          </a:p>
          <a:p>
            <a:pPr marL="400050" lvl="1">
              <a:spcAft>
                <a:spcPts val="600"/>
              </a:spcAft>
              <a:buFont typeface="Arial" panose="020B0604020202020204" pitchFamily="34" charset="0"/>
              <a:buChar char="•"/>
            </a:pPr>
            <a:r>
              <a:rPr lang="fr-CA" sz="2000" b="1" u="sng" dirty="0" err="1" smtClean="0"/>
              <a:t>Models</a:t>
            </a:r>
            <a:r>
              <a:rPr lang="fr-CA" sz="2000" dirty="0" smtClean="0"/>
              <a:t> </a:t>
            </a:r>
            <a:r>
              <a:rPr lang="fr-CA" sz="2000" dirty="0"/>
              <a:t>: </a:t>
            </a:r>
            <a:r>
              <a:rPr lang="fr-CA" sz="2000" dirty="0" err="1"/>
              <a:t>Grouping</a:t>
            </a:r>
            <a:r>
              <a:rPr lang="fr-CA" sz="2000" dirty="0"/>
              <a:t> </a:t>
            </a:r>
            <a:r>
              <a:rPr lang="fr-CA" sz="2000" dirty="0" smtClean="0"/>
              <a:t>all </a:t>
            </a:r>
            <a:r>
              <a:rPr lang="fr-CA" sz="2000" dirty="0" err="1" smtClean="0"/>
              <a:t>together</a:t>
            </a:r>
            <a:r>
              <a:rPr lang="fr-CA" sz="2000" dirty="0" smtClean="0"/>
              <a:t> classes </a:t>
            </a:r>
            <a:r>
              <a:rPr lang="fr-CA" sz="2000" dirty="0" err="1" smtClean="0"/>
              <a:t>that</a:t>
            </a:r>
            <a:r>
              <a:rPr lang="fr-CA" sz="2000" dirty="0" smtClean="0"/>
              <a:t> </a:t>
            </a:r>
            <a:r>
              <a:rPr lang="fr-CA" sz="2000" dirty="0" err="1" smtClean="0"/>
              <a:t>allow</a:t>
            </a:r>
            <a:r>
              <a:rPr lang="fr-CA" sz="2000" dirty="0" smtClean="0"/>
              <a:t> </a:t>
            </a:r>
            <a:r>
              <a:rPr lang="fr-CA" sz="2000" dirty="0" err="1" smtClean="0"/>
              <a:t>models</a:t>
            </a:r>
            <a:r>
              <a:rPr lang="fr-CA" sz="2000" dirty="0" smtClean="0"/>
              <a:t> </a:t>
            </a:r>
            <a:r>
              <a:rPr lang="fr-CA" sz="2000" b="1" dirty="0" err="1" smtClean="0"/>
              <a:t>solving</a:t>
            </a:r>
            <a:r>
              <a:rPr lang="fr-CA" sz="2000" dirty="0" smtClean="0"/>
              <a:t> and </a:t>
            </a:r>
            <a:r>
              <a:rPr lang="fr-CA" sz="2000" b="1" dirty="0" smtClean="0"/>
              <a:t>manipulation</a:t>
            </a:r>
            <a:r>
              <a:rPr lang="fr-CA" sz="2000" dirty="0" smtClean="0"/>
              <a:t>. </a:t>
            </a:r>
            <a:r>
              <a:rPr lang="fr-CA" sz="2000" b="1" u="sng" dirty="0" smtClean="0"/>
              <a:t>Spatial</a:t>
            </a:r>
            <a:r>
              <a:rPr lang="fr-CA" sz="2000" dirty="0" smtClean="0"/>
              <a:t> : </a:t>
            </a:r>
            <a:r>
              <a:rPr lang="fr-CA" sz="2000" dirty="0" err="1"/>
              <a:t>Grouping</a:t>
            </a:r>
            <a:r>
              <a:rPr lang="fr-CA" sz="2000" dirty="0"/>
              <a:t> all </a:t>
            </a:r>
            <a:r>
              <a:rPr lang="fr-CA" sz="2000" dirty="0" err="1"/>
              <a:t>together</a:t>
            </a:r>
            <a:r>
              <a:rPr lang="fr-CA" sz="2000" dirty="0"/>
              <a:t> classes </a:t>
            </a:r>
            <a:r>
              <a:rPr lang="fr-CA" sz="2000" dirty="0" err="1" smtClean="0"/>
              <a:t>used</a:t>
            </a:r>
            <a:r>
              <a:rPr lang="fr-CA" sz="2000" dirty="0" smtClean="0"/>
              <a:t> for </a:t>
            </a:r>
            <a:r>
              <a:rPr lang="fr-CA" sz="2000" b="1" dirty="0" err="1" smtClean="0"/>
              <a:t>spatialy</a:t>
            </a:r>
            <a:r>
              <a:rPr lang="fr-CA" sz="2000" b="1" dirty="0" smtClean="0"/>
              <a:t> explicit simulation and </a:t>
            </a:r>
            <a:r>
              <a:rPr lang="fr-CA" sz="2000" b="1" dirty="0" err="1" smtClean="0"/>
              <a:t>optimization</a:t>
            </a:r>
            <a:r>
              <a:rPr lang="fr-CA" sz="2000" dirty="0" smtClean="0"/>
              <a:t>. </a:t>
            </a:r>
          </a:p>
          <a:p>
            <a:pPr marL="400050" lvl="1">
              <a:spcAft>
                <a:spcPts val="600"/>
              </a:spcAft>
              <a:buFont typeface="Arial" panose="020B0604020202020204" pitchFamily="34" charset="0"/>
              <a:buChar char="•"/>
            </a:pPr>
            <a:r>
              <a:rPr lang="fr-CA" sz="2000" b="1" u="sng" dirty="0" err="1"/>
              <a:t>Heuristics</a:t>
            </a:r>
            <a:r>
              <a:rPr lang="fr-CA" sz="2000" dirty="0"/>
              <a:t> : </a:t>
            </a:r>
            <a:r>
              <a:rPr lang="fr-CA" sz="2000" dirty="0" err="1"/>
              <a:t>Grouping</a:t>
            </a:r>
            <a:r>
              <a:rPr lang="fr-CA" sz="2000" dirty="0"/>
              <a:t> all </a:t>
            </a:r>
            <a:r>
              <a:rPr lang="fr-CA" sz="2000" dirty="0" err="1"/>
              <a:t>together</a:t>
            </a:r>
            <a:r>
              <a:rPr lang="fr-CA" sz="2000" dirty="0"/>
              <a:t> classes </a:t>
            </a:r>
            <a:r>
              <a:rPr lang="fr-CA" sz="2000" dirty="0" err="1" smtClean="0"/>
              <a:t>used</a:t>
            </a:r>
            <a:r>
              <a:rPr lang="fr-CA" sz="2000" dirty="0" smtClean="0"/>
              <a:t> for </a:t>
            </a:r>
            <a:r>
              <a:rPr lang="fr-CA" sz="2000" dirty="0" err="1" smtClean="0"/>
              <a:t>solving</a:t>
            </a:r>
            <a:r>
              <a:rPr lang="fr-CA" sz="2000" dirty="0" smtClean="0"/>
              <a:t> </a:t>
            </a:r>
            <a:r>
              <a:rPr lang="fr-CA" sz="2000" dirty="0" err="1" smtClean="0"/>
              <a:t>cut</a:t>
            </a:r>
            <a:r>
              <a:rPr lang="fr-CA" sz="2000" dirty="0" smtClean="0"/>
              <a:t> blocks </a:t>
            </a:r>
            <a:r>
              <a:rPr lang="fr-CA" sz="2000" b="1" dirty="0" err="1" smtClean="0"/>
              <a:t>aggregations</a:t>
            </a:r>
            <a:r>
              <a:rPr lang="fr-CA" sz="2000" dirty="0" smtClean="0"/>
              <a:t> and </a:t>
            </a:r>
            <a:r>
              <a:rPr lang="fr-CA" sz="2000" b="1" dirty="0" err="1" smtClean="0"/>
              <a:t>scheduling</a:t>
            </a:r>
            <a:r>
              <a:rPr lang="fr-CA" sz="2000" b="1" dirty="0" smtClean="0"/>
              <a:t> </a:t>
            </a:r>
            <a:r>
              <a:rPr lang="fr-CA" sz="2000" dirty="0" err="1" smtClean="0"/>
              <a:t>problems</a:t>
            </a:r>
            <a:r>
              <a:rPr lang="fr-CA" sz="2000" dirty="0" smtClean="0"/>
              <a:t>.</a:t>
            </a:r>
          </a:p>
          <a:p>
            <a:pPr marL="400050" lvl="1">
              <a:spcAft>
                <a:spcPts val="600"/>
              </a:spcAft>
              <a:buFont typeface="Arial" panose="020B0604020202020204" pitchFamily="34" charset="0"/>
              <a:buChar char="•"/>
            </a:pPr>
            <a:r>
              <a:rPr lang="fr-CA" sz="2000" b="1" u="sng" dirty="0" smtClean="0"/>
              <a:t>Version</a:t>
            </a:r>
            <a:r>
              <a:rPr lang="fr-CA" sz="2000" dirty="0" smtClean="0"/>
              <a:t> : Information about FMT version and </a:t>
            </a:r>
            <a:r>
              <a:rPr lang="fr-CA" sz="2000" dirty="0" err="1" smtClean="0"/>
              <a:t>features</a:t>
            </a:r>
            <a:r>
              <a:rPr lang="fr-CA" sz="2000" dirty="0" smtClean="0"/>
              <a:t>.</a:t>
            </a:r>
            <a:r>
              <a:rPr lang="fr-CA" dirty="0" smtClean="0"/>
              <a:t/>
            </a:r>
            <a:br>
              <a:rPr lang="fr-CA" dirty="0" smtClean="0"/>
            </a:br>
            <a:endParaRPr lang="fr-CA" dirty="0" smtClean="0"/>
          </a:p>
          <a:p>
            <a:pPr marL="0"/>
            <a:endParaRPr lang="fr-CA" sz="1800" i="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10</a:t>
            </a:fld>
            <a:endParaRPr lang="fr-FR" altLang="fr-FR" sz="1100" dirty="0">
              <a:solidFill>
                <a:schemeClr val="tx1"/>
              </a:solidFill>
            </a:endParaRPr>
          </a:p>
        </p:txBody>
      </p:sp>
    </p:spTree>
    <p:extLst>
      <p:ext uri="{BB962C8B-B14F-4D97-AF65-F5344CB8AC3E}">
        <p14:creationId xmlns:p14="http://schemas.microsoft.com/office/powerpoint/2010/main" val="239084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Before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anything</a:t>
            </a:r>
            <a:r>
              <a:rPr lang="fr-CA" dirty="0" smtClean="0">
                <a:effectLst>
                  <a:outerShdw blurRad="38100" dist="38100" dir="2700000" algn="tl">
                    <a:srgbClr val="000000">
                      <a:alpha val="43137"/>
                    </a:srgbClr>
                  </a:outerShdw>
                </a:effectLst>
                <a:cs typeface="Arial" panose="020B0604020202020204" pitchFamily="34" charset="0"/>
              </a:rPr>
              <a:t>, FMT </a:t>
            </a:r>
            <a:r>
              <a:rPr lang="fr-CA" dirty="0" err="1" smtClean="0">
                <a:effectLst>
                  <a:outerShdw blurRad="38100" dist="38100" dir="2700000" algn="tl">
                    <a:srgbClr val="000000">
                      <a:alpha val="43137"/>
                    </a:srgbClr>
                  </a:outerShdw>
                </a:effectLst>
                <a:cs typeface="Arial" panose="020B0604020202020204" pitchFamily="34" charset="0"/>
              </a:rPr>
              <a:t>is</a:t>
            </a:r>
            <a:r>
              <a:rPr lang="fr-CA" dirty="0" smtClean="0">
                <a:effectLst>
                  <a:outerShdw blurRad="38100" dist="38100" dir="2700000" algn="tl">
                    <a:srgbClr val="000000">
                      <a:alpha val="43137"/>
                    </a:srgbClr>
                  </a:outerShdw>
                </a:effectLst>
                <a:cs typeface="Arial" panose="020B0604020202020204" pitchFamily="34" charset="0"/>
              </a:rPr>
              <a:t> a </a:t>
            </a:r>
            <a:r>
              <a:rPr lang="fr-CA" dirty="0" err="1" smtClean="0">
                <a:effectLst>
                  <a:outerShdw blurRad="38100" dist="38100" dir="2700000" algn="tl">
                    <a:srgbClr val="000000">
                      <a:alpha val="43137"/>
                    </a:srgbClr>
                  </a:outerShdw>
                </a:effectLst>
                <a:cs typeface="Arial" panose="020B0604020202020204" pitchFamily="34" charset="0"/>
              </a:rPr>
              <a:t>interpreter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11</a:t>
            </a:fld>
            <a:endParaRPr lang="fr-FR" altLang="fr-FR" sz="1100" dirty="0">
              <a:solidFill>
                <a:schemeClr val="tx1"/>
              </a:solidFill>
            </a:endParaRPr>
          </a:p>
        </p:txBody>
      </p:sp>
      <p:sp>
        <p:nvSpPr>
          <p:cNvPr id="7" name="Espace réservé du contenu 6"/>
          <p:cNvSpPr>
            <a:spLocks noGrp="1"/>
          </p:cNvSpPr>
          <p:nvPr>
            <p:ph idx="1"/>
          </p:nvPr>
        </p:nvSpPr>
        <p:spPr>
          <a:xfrm>
            <a:off x="666737" y="1052736"/>
            <a:ext cx="10363200" cy="4680520"/>
          </a:xfrm>
        </p:spPr>
        <p:txBody>
          <a:bodyPr/>
          <a:lstStyle/>
          <a:p>
            <a:r>
              <a:rPr lang="fr-CA" dirty="0" smtClean="0"/>
              <a:t>The </a:t>
            </a:r>
            <a:r>
              <a:rPr lang="fr-CA" dirty="0" err="1" smtClean="0"/>
              <a:t>Parser</a:t>
            </a:r>
            <a:r>
              <a:rPr lang="fr-CA" dirty="0" smtClean="0"/>
              <a:t> </a:t>
            </a:r>
            <a:r>
              <a:rPr lang="fr-CA" i="1" dirty="0" err="1" smtClean="0"/>
              <a:t>namespace</a:t>
            </a:r>
            <a:r>
              <a:rPr lang="fr-CA" dirty="0" smtClean="0"/>
              <a:t> </a:t>
            </a:r>
            <a:r>
              <a:rPr lang="fr-CA" dirty="0" err="1" smtClean="0"/>
              <a:t>contains</a:t>
            </a:r>
            <a:r>
              <a:rPr lang="fr-CA" dirty="0" smtClean="0"/>
              <a:t> </a:t>
            </a:r>
            <a:r>
              <a:rPr lang="fr-CA" dirty="0" err="1" smtClean="0"/>
              <a:t>two</a:t>
            </a:r>
            <a:r>
              <a:rPr lang="fr-CA" dirty="0" smtClean="0"/>
              <a:t> important classes for model </a:t>
            </a:r>
            <a:r>
              <a:rPr lang="fr-CA" dirty="0" err="1" smtClean="0"/>
              <a:t>interpretation</a:t>
            </a:r>
            <a:r>
              <a:rPr lang="fr-CA" dirty="0" smtClean="0"/>
              <a:t> : </a:t>
            </a:r>
          </a:p>
          <a:p>
            <a:endParaRPr lang="fr-CA" sz="2000" dirty="0" smtClean="0"/>
          </a:p>
          <a:p>
            <a:r>
              <a:rPr lang="fr-CA" b="1" dirty="0" smtClean="0"/>
              <a:t>	</a:t>
            </a:r>
            <a:r>
              <a:rPr lang="fr-CA" sz="2200" b="1" dirty="0" err="1" smtClean="0"/>
              <a:t>FMTareaparser</a:t>
            </a:r>
            <a:r>
              <a:rPr lang="fr-CA" sz="2200" b="1" dirty="0" smtClean="0"/>
              <a:t> </a:t>
            </a:r>
            <a:r>
              <a:rPr lang="fr-CA" sz="2200" b="1" dirty="0"/>
              <a:t>:</a:t>
            </a:r>
            <a:r>
              <a:rPr lang="fr-CA" b="1" dirty="0"/>
              <a:t> </a:t>
            </a:r>
            <a:r>
              <a:rPr lang="fr-CA" sz="2000" dirty="0" err="1" smtClean="0"/>
              <a:t>Allow</a:t>
            </a:r>
            <a:r>
              <a:rPr lang="fr-CA" sz="2000" dirty="0" smtClean="0"/>
              <a:t> </a:t>
            </a:r>
            <a:r>
              <a:rPr lang="fr-CA" sz="2000" b="1" dirty="0" err="1" smtClean="0"/>
              <a:t>reading</a:t>
            </a:r>
            <a:r>
              <a:rPr lang="fr-CA" sz="2000" b="1" dirty="0" smtClean="0"/>
              <a:t>/</a:t>
            </a:r>
            <a:r>
              <a:rPr lang="fr-CA" sz="2000" b="1" dirty="0" err="1" smtClean="0"/>
              <a:t>writting</a:t>
            </a:r>
            <a:r>
              <a:rPr lang="fr-CA" sz="2000" b="1" dirty="0" smtClean="0"/>
              <a:t> </a:t>
            </a:r>
            <a:r>
              <a:rPr lang="fr-CA" sz="2000" dirty="0" smtClean="0"/>
              <a:t>of </a:t>
            </a:r>
            <a:r>
              <a:rPr lang="fr-CA" sz="2000" b="1" dirty="0" smtClean="0"/>
              <a:t>raster</a:t>
            </a:r>
            <a:r>
              <a:rPr lang="fr-CA" sz="2000" dirty="0" smtClean="0"/>
              <a:t> and </a:t>
            </a:r>
            <a:r>
              <a:rPr lang="fr-CA" sz="2000" b="1" dirty="0" err="1" smtClean="0"/>
              <a:t>vector</a:t>
            </a:r>
            <a:r>
              <a:rPr lang="fr-CA" sz="2000" dirty="0" smtClean="0"/>
              <a:t> files </a:t>
            </a:r>
            <a:r>
              <a:rPr lang="fr-CA" sz="2000" dirty="0" err="1" smtClean="0"/>
              <a:t>used</a:t>
            </a:r>
            <a:r>
              <a:rPr lang="fr-CA" sz="2000" dirty="0" smtClean="0"/>
              <a:t> for </a:t>
            </a:r>
            <a:r>
              <a:rPr lang="fr-CA" sz="2000" dirty="0" err="1" smtClean="0"/>
              <a:t>spatially</a:t>
            </a:r>
            <a:r>
              <a:rPr lang="fr-CA" sz="2000" dirty="0" smtClean="0"/>
              <a:t> explicit manipulation in FMT. </a:t>
            </a:r>
            <a:r>
              <a:rPr lang="fr-CA" sz="2000" dirty="0" err="1" smtClean="0"/>
              <a:t>Some</a:t>
            </a:r>
            <a:r>
              <a:rPr lang="fr-CA" sz="2000" dirty="0" smtClean="0"/>
              <a:t> </a:t>
            </a:r>
            <a:r>
              <a:rPr lang="fr-CA" sz="2000" dirty="0" err="1" smtClean="0"/>
              <a:t>functions</a:t>
            </a:r>
            <a:r>
              <a:rPr lang="fr-CA" sz="2000" dirty="0" smtClean="0"/>
              <a:t> </a:t>
            </a:r>
            <a:r>
              <a:rPr lang="fr-CA" sz="2000" dirty="0" err="1" smtClean="0"/>
              <a:t>also</a:t>
            </a:r>
            <a:r>
              <a:rPr lang="fr-CA" sz="2000" dirty="0" smtClean="0"/>
              <a:t> let the user </a:t>
            </a:r>
            <a:r>
              <a:rPr lang="fr-CA" sz="2000" dirty="0" err="1" smtClean="0"/>
              <a:t>rasterize</a:t>
            </a:r>
            <a:r>
              <a:rPr lang="fr-CA" sz="2000" dirty="0" smtClean="0"/>
              <a:t> </a:t>
            </a:r>
            <a:r>
              <a:rPr lang="fr-CA" sz="2000" dirty="0" err="1" smtClean="0"/>
              <a:t>vector</a:t>
            </a:r>
            <a:r>
              <a:rPr lang="fr-CA" sz="2000" dirty="0" smtClean="0"/>
              <a:t> files to rasters.</a:t>
            </a:r>
            <a:r>
              <a:rPr lang="fr-CA" sz="2800" dirty="0" smtClean="0"/>
              <a:t/>
            </a:r>
            <a:br>
              <a:rPr lang="fr-CA" sz="2800" dirty="0" smtClean="0"/>
            </a:br>
            <a:r>
              <a:rPr lang="fr-CA" sz="2200" b="1" dirty="0" err="1" smtClean="0"/>
              <a:t>FMTmodelparser</a:t>
            </a:r>
            <a:r>
              <a:rPr lang="fr-CA" sz="2200" b="1" dirty="0" smtClean="0"/>
              <a:t> : </a:t>
            </a:r>
            <a:r>
              <a:rPr lang="fr-CA" sz="2000" dirty="0" err="1"/>
              <a:t>A</a:t>
            </a:r>
            <a:r>
              <a:rPr lang="fr-CA" sz="2000" dirty="0" err="1" smtClean="0"/>
              <a:t>llow</a:t>
            </a:r>
            <a:r>
              <a:rPr lang="fr-CA" sz="2000" dirty="0" smtClean="0"/>
              <a:t> </a:t>
            </a:r>
            <a:r>
              <a:rPr lang="fr-CA" sz="2000" b="1" dirty="0" err="1" smtClean="0"/>
              <a:t>reading</a:t>
            </a:r>
            <a:r>
              <a:rPr lang="fr-CA" sz="2000" dirty="0" smtClean="0"/>
              <a:t> of </a:t>
            </a:r>
            <a:r>
              <a:rPr lang="fr-CA" sz="2000" dirty="0" err="1" smtClean="0"/>
              <a:t>models</a:t>
            </a:r>
            <a:r>
              <a:rPr lang="fr-CA" sz="2000" dirty="0" smtClean="0"/>
              <a:t> </a:t>
            </a:r>
            <a:r>
              <a:rPr lang="fr-CA" sz="2000" dirty="0" err="1" smtClean="0"/>
              <a:t>using</a:t>
            </a:r>
            <a:r>
              <a:rPr lang="fr-CA" sz="2000" dirty="0" smtClean="0"/>
              <a:t> the </a:t>
            </a:r>
            <a:r>
              <a:rPr lang="fr-CA" sz="2000" b="1" i="1" dirty="0" err="1" smtClean="0"/>
              <a:t>readproject</a:t>
            </a:r>
            <a:r>
              <a:rPr lang="fr-CA" sz="2000" b="1" i="1" dirty="0" smtClean="0"/>
              <a:t>()</a:t>
            </a:r>
            <a:r>
              <a:rPr lang="fr-CA" sz="2000" dirty="0" smtClean="0"/>
              <a:t> </a:t>
            </a:r>
            <a:r>
              <a:rPr lang="fr-CA" sz="2000" dirty="0" err="1" smtClean="0"/>
              <a:t>function</a:t>
            </a:r>
            <a:r>
              <a:rPr lang="fr-CA" sz="2000" dirty="0" smtClean="0"/>
              <a:t> and </a:t>
            </a:r>
            <a:r>
              <a:rPr lang="fr-CA" sz="2000" dirty="0" err="1" smtClean="0"/>
              <a:t>allor</a:t>
            </a:r>
            <a:r>
              <a:rPr lang="fr-CA" sz="2000" dirty="0" smtClean="0"/>
              <a:t> </a:t>
            </a:r>
            <a:r>
              <a:rPr lang="fr-CA" sz="2000" b="1" dirty="0" err="1" smtClean="0"/>
              <a:t>writing</a:t>
            </a:r>
            <a:r>
              <a:rPr lang="fr-CA" sz="2000" dirty="0" smtClean="0"/>
              <a:t> of a model </a:t>
            </a:r>
            <a:r>
              <a:rPr lang="fr-CA" sz="2000" dirty="0" err="1" smtClean="0"/>
              <a:t>using</a:t>
            </a:r>
            <a:r>
              <a:rPr lang="fr-CA" sz="2000" dirty="0" smtClean="0"/>
              <a:t> the </a:t>
            </a:r>
            <a:r>
              <a:rPr lang="fr-CA" sz="2000" b="1" dirty="0" err="1" smtClean="0"/>
              <a:t>write</a:t>
            </a:r>
            <a:r>
              <a:rPr lang="fr-CA" sz="2000" b="1" dirty="0" smtClean="0"/>
              <a:t>() </a:t>
            </a:r>
            <a:r>
              <a:rPr lang="fr-CA" sz="2000" dirty="0" err="1" smtClean="0"/>
              <a:t>function</a:t>
            </a:r>
            <a:r>
              <a:rPr lang="fr-CA" sz="2000" dirty="0" smtClean="0"/>
              <a:t>. This </a:t>
            </a:r>
            <a:r>
              <a:rPr lang="fr-CA" sz="2000" dirty="0" err="1" smtClean="0"/>
              <a:t>is</a:t>
            </a:r>
            <a:r>
              <a:rPr lang="fr-CA" sz="2000" dirty="0" smtClean="0"/>
              <a:t> the main class </a:t>
            </a:r>
            <a:r>
              <a:rPr lang="fr-CA" sz="2000" dirty="0" err="1" smtClean="0"/>
              <a:t>used</a:t>
            </a:r>
            <a:r>
              <a:rPr lang="fr-CA" sz="2000" dirty="0" smtClean="0"/>
              <a:t> for </a:t>
            </a:r>
            <a:r>
              <a:rPr lang="fr-CA" sz="2000" dirty="0" err="1" smtClean="0"/>
              <a:t>interpretation</a:t>
            </a:r>
            <a:r>
              <a:rPr lang="fr-CA" sz="2000" dirty="0" smtClean="0"/>
              <a:t> model files and </a:t>
            </a:r>
            <a:r>
              <a:rPr lang="fr-CA" sz="2000" dirty="0" err="1" smtClean="0"/>
              <a:t>will</a:t>
            </a:r>
            <a:r>
              <a:rPr lang="fr-CA" sz="2000" dirty="0" smtClean="0"/>
              <a:t> </a:t>
            </a:r>
            <a:r>
              <a:rPr lang="fr-CA" sz="2000" dirty="0" err="1" smtClean="0"/>
              <a:t>pretty</a:t>
            </a:r>
            <a:r>
              <a:rPr lang="fr-CA" sz="2000" dirty="0" smtClean="0"/>
              <a:t> </a:t>
            </a:r>
            <a:r>
              <a:rPr lang="fr-CA" sz="2000" dirty="0" err="1" smtClean="0"/>
              <a:t>much</a:t>
            </a:r>
            <a:r>
              <a:rPr lang="fr-CA" sz="2000" dirty="0" smtClean="0"/>
              <a:t> </a:t>
            </a:r>
            <a:r>
              <a:rPr lang="fr-CA" sz="2000" dirty="0" err="1" smtClean="0"/>
              <a:t>always</a:t>
            </a:r>
            <a:r>
              <a:rPr lang="fr-CA" sz="2000" dirty="0" smtClean="0"/>
              <a:t> mark the </a:t>
            </a:r>
            <a:r>
              <a:rPr lang="fr-CA" sz="2000" dirty="0" err="1" smtClean="0"/>
              <a:t>beginning</a:t>
            </a:r>
            <a:r>
              <a:rPr lang="fr-CA" sz="2000" dirty="0" smtClean="0"/>
              <a:t> of a script.</a:t>
            </a:r>
            <a:endParaRPr lang="fr-CA" sz="2000" dirty="0"/>
          </a:p>
          <a:p>
            <a:r>
              <a:rPr lang="fr-CA" sz="2000" dirty="0" smtClean="0"/>
              <a:t>	</a:t>
            </a:r>
            <a:endParaRPr lang="fr-CA" sz="2000" b="1" dirty="0" smtClean="0"/>
          </a:p>
        </p:txBody>
      </p:sp>
    </p:spTree>
    <p:extLst>
      <p:ext uri="{BB962C8B-B14F-4D97-AF65-F5344CB8AC3E}">
        <p14:creationId xmlns:p14="http://schemas.microsoft.com/office/powerpoint/2010/main" val="4094419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 model to </a:t>
            </a:r>
            <a:r>
              <a:rPr lang="fr-CA" dirty="0" err="1" smtClean="0">
                <a:effectLst>
                  <a:outerShdw blurRad="38100" dist="38100" dir="2700000" algn="tl">
                    <a:srgbClr val="000000">
                      <a:alpha val="43137"/>
                    </a:srgbClr>
                  </a:outerShdw>
                </a:effectLst>
                <a:cs typeface="Arial" panose="020B0604020202020204" pitchFamily="34" charset="0"/>
              </a:rPr>
              <a:t>rule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them</a:t>
            </a:r>
            <a:r>
              <a:rPr lang="fr-CA" dirty="0" smtClean="0">
                <a:effectLst>
                  <a:outerShdw blurRad="38100" dist="38100" dir="2700000" algn="tl">
                    <a:srgbClr val="000000">
                      <a:alpha val="43137"/>
                    </a:srgbClr>
                  </a:outerShdw>
                </a:effectLst>
                <a:cs typeface="Arial" panose="020B0604020202020204" pitchFamily="34" charset="0"/>
              </a:rPr>
              <a:t> all.</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5" name="Espace réservé du contenu 4"/>
          <p:cNvPicPr>
            <a:picLocks noGrp="1" noChangeAspect="1"/>
          </p:cNvPicPr>
          <p:nvPr>
            <p:ph idx="1"/>
          </p:nvPr>
        </p:nvPicPr>
        <p:blipFill>
          <a:blip r:embed="rId3"/>
          <a:stretch>
            <a:fillRect/>
          </a:stretch>
        </p:blipFill>
        <p:spPr>
          <a:xfrm>
            <a:off x="2761557" y="1891042"/>
            <a:ext cx="6668883" cy="3888085"/>
          </a:xfrm>
          <a:prstGeom prst="rect">
            <a:avLst/>
          </a:prstGeom>
        </p:spPr>
      </p:pic>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12</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a:spcBef>
                <a:spcPts val="0"/>
              </a:spcBef>
              <a:spcAft>
                <a:spcPts val="1200"/>
              </a:spcAft>
            </a:pPr>
            <a:r>
              <a:rPr lang="fr-CA" dirty="0" err="1" smtClean="0"/>
              <a:t>FMTmodel</a:t>
            </a:r>
            <a:r>
              <a:rPr lang="fr-CA" dirty="0" smtClean="0"/>
              <a:t> class </a:t>
            </a:r>
            <a:r>
              <a:rPr lang="fr-CA" dirty="0" err="1" smtClean="0"/>
              <a:t>is</a:t>
            </a:r>
            <a:r>
              <a:rPr lang="fr-CA" dirty="0"/>
              <a:t> </a:t>
            </a:r>
            <a:r>
              <a:rPr lang="fr-CA" dirty="0" err="1" smtClean="0"/>
              <a:t>FMT’s</a:t>
            </a:r>
            <a:r>
              <a:rPr lang="fr-CA" dirty="0" smtClean="0"/>
              <a:t> main class. It </a:t>
            </a:r>
            <a:r>
              <a:rPr lang="fr-CA" dirty="0" err="1" smtClean="0"/>
              <a:t>contains</a:t>
            </a:r>
            <a:r>
              <a:rPr lang="fr-CA" dirty="0" smtClean="0"/>
              <a:t> informations </a:t>
            </a:r>
            <a:r>
              <a:rPr lang="fr-CA" dirty="0" err="1" smtClean="0"/>
              <a:t>comming</a:t>
            </a:r>
            <a:r>
              <a:rPr lang="fr-CA" dirty="0" smtClean="0"/>
              <a:t> </a:t>
            </a:r>
            <a:r>
              <a:rPr lang="fr-CA" dirty="0" err="1" smtClean="0"/>
              <a:t>from</a:t>
            </a:r>
            <a:r>
              <a:rPr lang="fr-CA" dirty="0" smtClean="0"/>
              <a:t> the </a:t>
            </a:r>
            <a:r>
              <a:rPr lang="fr-CA" dirty="0" err="1" smtClean="0"/>
              <a:t>interpretation</a:t>
            </a:r>
            <a:r>
              <a:rPr lang="fr-CA" dirty="0" smtClean="0"/>
              <a:t> of the </a:t>
            </a:r>
            <a:r>
              <a:rPr lang="fr-CA" dirty="0" err="1" smtClean="0"/>
              <a:t>model’s</a:t>
            </a:r>
            <a:r>
              <a:rPr lang="fr-CA" dirty="0"/>
              <a:t> </a:t>
            </a:r>
            <a:r>
              <a:rPr lang="fr-CA" dirty="0" smtClean="0"/>
              <a:t>files.</a:t>
            </a:r>
            <a:endParaRPr lang="fr-CA" dirty="0"/>
          </a:p>
        </p:txBody>
      </p:sp>
    </p:spTree>
    <p:extLst>
      <p:ext uri="{BB962C8B-B14F-4D97-AF65-F5344CB8AC3E}">
        <p14:creationId xmlns:p14="http://schemas.microsoft.com/office/powerpoint/2010/main" val="197393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t>
            </a:r>
            <a:r>
              <a:rPr lang="fr-CA" dirty="0">
                <a:effectLst>
                  <a:outerShdw blurRad="38100" dist="38100" dir="2700000" algn="tl">
                    <a:srgbClr val="000000">
                      <a:alpha val="43137"/>
                    </a:srgbClr>
                  </a:outerShdw>
                </a:effectLst>
                <a:cs typeface="Arial" panose="020B0604020202020204" pitchFamily="34" charset="0"/>
              </a:rPr>
              <a:t>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13</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marL="342900" indent="-342900">
              <a:spcBef>
                <a:spcPct val="20000"/>
              </a:spcBef>
            </a:pPr>
            <a:r>
              <a:rPr lang="fr-CA" dirty="0" smtClean="0">
                <a:ea typeface="+mn-ea"/>
                <a:cs typeface="+mn-cs"/>
              </a:rPr>
              <a:t>The </a:t>
            </a:r>
            <a:r>
              <a:rPr lang="fr-CA" dirty="0" err="1" smtClean="0">
                <a:ea typeface="+mn-ea"/>
                <a:cs typeface="+mn-cs"/>
              </a:rPr>
              <a:t>member</a:t>
            </a:r>
            <a:r>
              <a:rPr lang="fr-CA" dirty="0" smtClean="0">
                <a:ea typeface="+mn-ea"/>
                <a:cs typeface="+mn-cs"/>
              </a:rPr>
              <a:t> variables of the class are </a:t>
            </a:r>
            <a:r>
              <a:rPr lang="fr-CA" dirty="0" err="1" smtClean="0">
                <a:ea typeface="+mn-ea"/>
                <a:cs typeface="+mn-cs"/>
              </a:rPr>
              <a:t>protected</a:t>
            </a:r>
            <a:r>
              <a:rPr lang="fr-CA" dirty="0" smtClean="0">
                <a:ea typeface="+mn-ea"/>
                <a:cs typeface="+mn-cs"/>
              </a:rPr>
              <a:t> but </a:t>
            </a:r>
            <a:r>
              <a:rPr lang="fr-CA" dirty="0" err="1" smtClean="0">
                <a:ea typeface="+mn-ea"/>
                <a:cs typeface="+mn-cs"/>
              </a:rPr>
              <a:t>you</a:t>
            </a:r>
            <a:r>
              <a:rPr lang="fr-CA" dirty="0" smtClean="0">
                <a:ea typeface="+mn-ea"/>
                <a:cs typeface="+mn-cs"/>
              </a:rPr>
              <a:t> </a:t>
            </a:r>
            <a:r>
              <a:rPr lang="fr-CA" dirty="0" err="1" smtClean="0">
                <a:ea typeface="+mn-ea"/>
                <a:cs typeface="+mn-cs"/>
              </a:rPr>
              <a:t>can</a:t>
            </a:r>
            <a:r>
              <a:rPr lang="fr-CA" dirty="0" smtClean="0">
                <a:ea typeface="+mn-ea"/>
                <a:cs typeface="+mn-cs"/>
              </a:rPr>
              <a:t> use </a:t>
            </a:r>
            <a:r>
              <a:rPr lang="fr-CA" dirty="0" err="1" smtClean="0">
                <a:ea typeface="+mn-ea"/>
                <a:cs typeface="+mn-cs"/>
              </a:rPr>
              <a:t>those</a:t>
            </a:r>
            <a:r>
              <a:rPr lang="fr-CA" dirty="0" smtClean="0">
                <a:ea typeface="+mn-ea"/>
                <a:cs typeface="+mn-cs"/>
              </a:rPr>
              <a:t> getter to </a:t>
            </a:r>
            <a:r>
              <a:rPr lang="fr-CA" dirty="0" err="1" smtClean="0">
                <a:ea typeface="+mn-ea"/>
                <a:cs typeface="+mn-cs"/>
              </a:rPr>
              <a:t>get</a:t>
            </a:r>
            <a:r>
              <a:rPr lang="fr-CA" dirty="0" smtClean="0">
                <a:ea typeface="+mn-ea"/>
                <a:cs typeface="+mn-cs"/>
              </a:rPr>
              <a:t> a copy of the </a:t>
            </a:r>
            <a:r>
              <a:rPr lang="fr-CA" dirty="0" err="1" smtClean="0">
                <a:ea typeface="+mn-ea"/>
                <a:cs typeface="+mn-cs"/>
              </a:rPr>
              <a:t>protected</a:t>
            </a:r>
            <a:r>
              <a:rPr lang="fr-CA" dirty="0" smtClean="0">
                <a:ea typeface="+mn-ea"/>
                <a:cs typeface="+mn-cs"/>
              </a:rPr>
              <a:t> </a:t>
            </a:r>
            <a:r>
              <a:rPr lang="fr-CA" dirty="0" err="1" smtClean="0">
                <a:ea typeface="+mn-ea"/>
                <a:cs typeface="+mn-cs"/>
              </a:rPr>
              <a:t>elements</a:t>
            </a:r>
            <a:r>
              <a:rPr lang="fr-CA" dirty="0" smtClean="0">
                <a:ea typeface="+mn-ea"/>
                <a:cs typeface="+mn-cs"/>
              </a:rPr>
              <a:t>. </a:t>
            </a:r>
            <a:endParaRPr lang="fr-CA" dirty="0">
              <a:ea typeface="+mn-ea"/>
              <a:cs typeface="+mn-cs"/>
            </a:endParaRPr>
          </a:p>
        </p:txBody>
      </p:sp>
      <p:pic>
        <p:nvPicPr>
          <p:cNvPr id="7" name="Espace réservé du contenu 6"/>
          <p:cNvPicPr>
            <a:picLocks noGrp="1" noChangeAspect="1"/>
          </p:cNvPicPr>
          <p:nvPr>
            <p:ph idx="1"/>
          </p:nvPr>
        </p:nvPicPr>
        <p:blipFill>
          <a:blip r:embed="rId3"/>
          <a:stretch>
            <a:fillRect/>
          </a:stretch>
        </p:blipFill>
        <p:spPr>
          <a:xfrm>
            <a:off x="3287688" y="2136558"/>
            <a:ext cx="5248275" cy="2362200"/>
          </a:xfrm>
          <a:prstGeom prst="rect">
            <a:avLst/>
          </a:prstGeom>
        </p:spPr>
      </p:pic>
      <p:pic>
        <p:nvPicPr>
          <p:cNvPr id="8" name="Image 7"/>
          <p:cNvPicPr>
            <a:picLocks noChangeAspect="1"/>
          </p:cNvPicPr>
          <p:nvPr/>
        </p:nvPicPr>
        <p:blipFill>
          <a:blip r:embed="rId4"/>
          <a:stretch>
            <a:fillRect/>
          </a:stretch>
        </p:blipFill>
        <p:spPr>
          <a:xfrm>
            <a:off x="2220888" y="4477849"/>
            <a:ext cx="6315075" cy="285750"/>
          </a:xfrm>
          <a:prstGeom prst="rect">
            <a:avLst/>
          </a:prstGeom>
        </p:spPr>
      </p:pic>
      <p:pic>
        <p:nvPicPr>
          <p:cNvPr id="9" name="Image 8"/>
          <p:cNvPicPr>
            <a:picLocks noChangeAspect="1"/>
          </p:cNvPicPr>
          <p:nvPr/>
        </p:nvPicPr>
        <p:blipFill>
          <a:blip r:embed="rId5"/>
          <a:stretch>
            <a:fillRect/>
          </a:stretch>
        </p:blipFill>
        <p:spPr>
          <a:xfrm>
            <a:off x="2478063" y="4763599"/>
            <a:ext cx="6057900" cy="323850"/>
          </a:xfrm>
          <a:prstGeom prst="rect">
            <a:avLst/>
          </a:prstGeom>
        </p:spPr>
      </p:pic>
    </p:spTree>
    <p:extLst>
      <p:ext uri="{BB962C8B-B14F-4D97-AF65-F5344CB8AC3E}">
        <p14:creationId xmlns:p14="http://schemas.microsoft.com/office/powerpoint/2010/main" val="1782014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t>
            </a:r>
            <a:r>
              <a:rPr lang="fr-CA" dirty="0">
                <a:effectLst>
                  <a:outerShdw blurRad="38100" dist="38100" dir="2700000" algn="tl">
                    <a:srgbClr val="000000">
                      <a:alpha val="43137"/>
                    </a:srgbClr>
                  </a:outerShdw>
                </a:effectLst>
                <a:cs typeface="Arial" panose="020B0604020202020204" pitchFamily="34" charset="0"/>
              </a:rPr>
              <a:t>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14</a:t>
            </a:fld>
            <a:endParaRPr lang="fr-FR" altLang="fr-FR" sz="1100" dirty="0">
              <a:solidFill>
                <a:schemeClr val="tx1"/>
              </a:solidFill>
            </a:endParaRPr>
          </a:p>
        </p:txBody>
      </p:sp>
      <p:sp>
        <p:nvSpPr>
          <p:cNvPr id="10" name="Espace réservé du contenu 9"/>
          <p:cNvSpPr>
            <a:spLocks noGrp="1"/>
          </p:cNvSpPr>
          <p:nvPr>
            <p:ph idx="1"/>
          </p:nvPr>
        </p:nvSpPr>
        <p:spPr/>
        <p:txBody>
          <a:bodyPr/>
          <a:lstStyle/>
          <a:p>
            <a:r>
              <a:rPr lang="fr-CA" dirty="0" err="1" smtClean="0"/>
              <a:t>There’s</a:t>
            </a:r>
            <a:r>
              <a:rPr lang="fr-CA" dirty="0" smtClean="0"/>
              <a:t> </a:t>
            </a:r>
            <a:r>
              <a:rPr lang="fr-CA" dirty="0" err="1" smtClean="0"/>
              <a:t>also</a:t>
            </a:r>
            <a:r>
              <a:rPr lang="fr-CA" dirty="0" smtClean="0"/>
              <a:t> multiple setters </a:t>
            </a:r>
            <a:r>
              <a:rPr lang="fr-CA" dirty="0" err="1" smtClean="0"/>
              <a:t>that</a:t>
            </a:r>
            <a:r>
              <a:rPr lang="fr-CA" dirty="0" smtClean="0"/>
              <a:t> </a:t>
            </a:r>
            <a:r>
              <a:rPr lang="fr-CA" dirty="0" err="1" smtClean="0"/>
              <a:t>you</a:t>
            </a:r>
            <a:r>
              <a:rPr lang="fr-CA" dirty="0" smtClean="0"/>
              <a:t> </a:t>
            </a:r>
            <a:r>
              <a:rPr lang="fr-CA" dirty="0" err="1" smtClean="0"/>
              <a:t>can</a:t>
            </a:r>
            <a:r>
              <a:rPr lang="fr-CA" dirty="0" smtClean="0"/>
              <a:t> use to </a:t>
            </a:r>
            <a:r>
              <a:rPr lang="fr-CA" dirty="0" err="1" smtClean="0"/>
              <a:t>safely</a:t>
            </a:r>
            <a:r>
              <a:rPr lang="fr-CA" dirty="0" smtClean="0"/>
              <a:t> </a:t>
            </a:r>
            <a:r>
              <a:rPr lang="fr-CA" dirty="0" err="1" smtClean="0"/>
              <a:t>modify</a:t>
            </a:r>
            <a:r>
              <a:rPr lang="fr-CA" dirty="0" smtClean="0"/>
              <a:t> </a:t>
            </a:r>
            <a:r>
              <a:rPr lang="fr-CA" dirty="0" err="1" smtClean="0"/>
              <a:t>member</a:t>
            </a:r>
            <a:r>
              <a:rPr lang="fr-CA" dirty="0" smtClean="0"/>
              <a:t> variables of </a:t>
            </a:r>
            <a:r>
              <a:rPr lang="fr-CA" dirty="0" err="1" smtClean="0"/>
              <a:t>every</a:t>
            </a:r>
            <a:r>
              <a:rPr lang="fr-CA" dirty="0" smtClean="0"/>
              <a:t> </a:t>
            </a:r>
            <a:r>
              <a:rPr lang="fr-CA" dirty="0" err="1" smtClean="0"/>
              <a:t>FMTmodel</a:t>
            </a:r>
            <a:r>
              <a:rPr lang="fr-CA" dirty="0" smtClean="0"/>
              <a:t>: </a:t>
            </a:r>
            <a:endParaRPr lang="fr-CA" dirty="0"/>
          </a:p>
          <a:p>
            <a:endParaRPr lang="fr-CA" dirty="0"/>
          </a:p>
        </p:txBody>
      </p:sp>
      <p:pic>
        <p:nvPicPr>
          <p:cNvPr id="11" name="Image 10"/>
          <p:cNvPicPr>
            <a:picLocks noChangeAspect="1"/>
          </p:cNvPicPr>
          <p:nvPr/>
        </p:nvPicPr>
        <p:blipFill>
          <a:blip r:embed="rId3"/>
          <a:stretch>
            <a:fillRect/>
          </a:stretch>
        </p:blipFill>
        <p:spPr>
          <a:xfrm>
            <a:off x="2567608" y="2252886"/>
            <a:ext cx="6096000" cy="2533650"/>
          </a:xfrm>
          <a:prstGeom prst="rect">
            <a:avLst/>
          </a:prstGeom>
        </p:spPr>
      </p:pic>
    </p:spTree>
    <p:extLst>
      <p:ext uri="{BB962C8B-B14F-4D97-AF65-F5344CB8AC3E}">
        <p14:creationId xmlns:p14="http://schemas.microsoft.com/office/powerpoint/2010/main" val="2084349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Reading a model (R</a:t>
            </a:r>
            <a:r>
              <a:rPr lang="fr-CA" dirty="0">
                <a:effectLst>
                  <a:outerShdw blurRad="38100" dist="38100" dir="2700000" algn="tl">
                    <a:srgbClr val="000000">
                      <a:alpha val="43137"/>
                    </a:srgbClr>
                  </a:outerShdw>
                </a:effectLst>
                <a:cs typeface="Arial" panose="020B0604020202020204" pitchFamily="34" charset="0"/>
              </a:rPr>
              <a:t>)</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15</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636903" y="1556792"/>
            <a:ext cx="9610725" cy="1943100"/>
          </a:xfrm>
          <a:prstGeom prst="rect">
            <a:avLst/>
          </a:prstGeom>
        </p:spPr>
      </p:pic>
      <p:pic>
        <p:nvPicPr>
          <p:cNvPr id="6" name="Image 5"/>
          <p:cNvPicPr>
            <a:picLocks noChangeAspect="1"/>
          </p:cNvPicPr>
          <p:nvPr/>
        </p:nvPicPr>
        <p:blipFill>
          <a:blip r:embed="rId4"/>
          <a:stretch>
            <a:fillRect/>
          </a:stretch>
        </p:blipFill>
        <p:spPr>
          <a:xfrm>
            <a:off x="636903" y="4198380"/>
            <a:ext cx="5772150" cy="1162050"/>
          </a:xfrm>
          <a:prstGeom prst="rect">
            <a:avLst/>
          </a:prstGeom>
        </p:spPr>
      </p:pic>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11173" y="3758307"/>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2758856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Reading a model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16</a:t>
            </a:fld>
            <a:endParaRPr lang="fr-FR" altLang="fr-FR" sz="1100" dirty="0">
              <a:solidFill>
                <a:schemeClr val="tx1"/>
              </a:solidFill>
            </a:endParaRPr>
          </a:p>
        </p:txBody>
      </p:sp>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99629" y="4214858"/>
            <a:ext cx="1362874" cy="461665"/>
          </a:xfrm>
          <a:prstGeom prst="rect">
            <a:avLst/>
          </a:prstGeom>
          <a:noFill/>
        </p:spPr>
        <p:txBody>
          <a:bodyPr wrap="none" rtlCol="0">
            <a:spAutoFit/>
          </a:bodyPr>
          <a:lstStyle/>
          <a:p>
            <a:r>
              <a:rPr lang="fr-CA" dirty="0" smtClean="0"/>
              <a:t>Output : </a:t>
            </a:r>
            <a:endParaRPr lang="fr-CA" dirty="0"/>
          </a:p>
        </p:txBody>
      </p:sp>
      <p:pic>
        <p:nvPicPr>
          <p:cNvPr id="11" name="Espace réservé du contenu 10"/>
          <p:cNvPicPr>
            <a:picLocks noGrp="1" noChangeAspect="1"/>
          </p:cNvPicPr>
          <p:nvPr>
            <p:ph idx="1"/>
          </p:nvPr>
        </p:nvPicPr>
        <p:blipFill>
          <a:blip r:embed="rId3"/>
          <a:stretch>
            <a:fillRect/>
          </a:stretch>
        </p:blipFill>
        <p:spPr>
          <a:xfrm>
            <a:off x="694301" y="1556792"/>
            <a:ext cx="8277225" cy="2676525"/>
          </a:xfrm>
          <a:prstGeom prst="rect">
            <a:avLst/>
          </a:prstGeom>
        </p:spPr>
      </p:pic>
      <p:pic>
        <p:nvPicPr>
          <p:cNvPr id="12" name="Image 11"/>
          <p:cNvPicPr>
            <a:picLocks noChangeAspect="1"/>
          </p:cNvPicPr>
          <p:nvPr/>
        </p:nvPicPr>
        <p:blipFill>
          <a:blip r:embed="rId4"/>
          <a:stretch>
            <a:fillRect/>
          </a:stretch>
        </p:blipFill>
        <p:spPr>
          <a:xfrm>
            <a:off x="719504" y="4694982"/>
            <a:ext cx="4381500" cy="1285875"/>
          </a:xfrm>
          <a:prstGeom prst="rect">
            <a:avLst/>
          </a:prstGeom>
        </p:spPr>
      </p:pic>
    </p:spTree>
    <p:extLst>
      <p:ext uri="{BB962C8B-B14F-4D97-AF65-F5344CB8AC3E}">
        <p14:creationId xmlns:p14="http://schemas.microsoft.com/office/powerpoint/2010/main" val="234026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9" name="Espace réservé du contenu 8"/>
          <p:cNvSpPr>
            <a:spLocks noGrp="1"/>
          </p:cNvSpPr>
          <p:nvPr>
            <p:ph idx="1"/>
          </p:nvPr>
        </p:nvSpPr>
        <p:spPr/>
        <p:txBody>
          <a:bodyPr/>
          <a:lstStyle/>
          <a:p>
            <a:r>
              <a:rPr lang="fr-CA" sz="2000" dirty="0" smtClean="0"/>
              <a:t>This </a:t>
            </a:r>
            <a:r>
              <a:rPr lang="fr-CA" sz="2000" dirty="0" err="1" smtClean="0"/>
              <a:t>namespace</a:t>
            </a:r>
            <a:r>
              <a:rPr lang="fr-CA" sz="2000" dirty="0" smtClean="0"/>
              <a:t> </a:t>
            </a:r>
            <a:r>
              <a:rPr lang="fr-CA" sz="2000" dirty="0" err="1" smtClean="0"/>
              <a:t>contains</a:t>
            </a:r>
            <a:r>
              <a:rPr lang="fr-CA" sz="2000" dirty="0" smtClean="0"/>
              <a:t> all </a:t>
            </a:r>
            <a:r>
              <a:rPr lang="fr-CA" sz="2000" dirty="0" err="1" smtClean="0"/>
              <a:t>elements</a:t>
            </a:r>
            <a:r>
              <a:rPr lang="fr-CA" sz="2000" dirty="0" smtClean="0"/>
              <a:t> </a:t>
            </a:r>
            <a:r>
              <a:rPr lang="fr-CA" sz="2000" dirty="0" err="1" smtClean="0"/>
              <a:t>used</a:t>
            </a:r>
            <a:r>
              <a:rPr lang="fr-CA" sz="2000" dirty="0" smtClean="0"/>
              <a:t> by FMT </a:t>
            </a:r>
            <a:r>
              <a:rPr lang="fr-CA" sz="2000" b="1" dirty="0" err="1" smtClean="0"/>
              <a:t>under</a:t>
            </a:r>
            <a:r>
              <a:rPr lang="fr-CA" sz="2000" b="1" dirty="0" smtClean="0"/>
              <a:t> the </a:t>
            </a:r>
            <a:r>
              <a:rPr lang="fr-CA" sz="2000" b="1" dirty="0" err="1" smtClean="0"/>
              <a:t>hood</a:t>
            </a:r>
            <a:r>
              <a:rPr lang="fr-CA" sz="2000" b="1" dirty="0" smtClean="0"/>
              <a:t> </a:t>
            </a:r>
            <a:r>
              <a:rPr lang="fr-CA" sz="2000" dirty="0" smtClean="0"/>
              <a:t>to </a:t>
            </a:r>
            <a:r>
              <a:rPr lang="fr-CA" sz="2000" dirty="0" err="1" smtClean="0"/>
              <a:t>make</a:t>
            </a:r>
            <a:r>
              <a:rPr lang="fr-CA" sz="2000" dirty="0" smtClean="0"/>
              <a:t> </a:t>
            </a:r>
            <a:r>
              <a:rPr lang="fr-CA" sz="2000" dirty="0" err="1" smtClean="0"/>
              <a:t>FMTmodel</a:t>
            </a:r>
            <a:r>
              <a:rPr lang="fr-CA" sz="2000" dirty="0" smtClean="0"/>
              <a:t> </a:t>
            </a:r>
            <a:r>
              <a:rPr lang="fr-CA" sz="2000" dirty="0" err="1" smtClean="0"/>
              <a:t>interesting</a:t>
            </a:r>
            <a:r>
              <a:rPr lang="fr-CA" sz="2000" dirty="0" smtClean="0"/>
              <a:t> for simulation and </a:t>
            </a:r>
            <a:r>
              <a:rPr lang="fr-CA" sz="2000" dirty="0" err="1" smtClean="0"/>
              <a:t>optimization</a:t>
            </a:r>
            <a:r>
              <a:rPr lang="fr-CA" sz="2000" dirty="0" smtClean="0"/>
              <a:t>. </a:t>
            </a:r>
          </a:p>
          <a:p>
            <a:pPr lvl="1">
              <a:buFont typeface="Arial" panose="020B0604020202020204" pitchFamily="34" charset="0"/>
              <a:buChar char="•"/>
            </a:pPr>
            <a:r>
              <a:rPr lang="fr-CA" sz="1800" dirty="0" err="1" smtClean="0"/>
              <a:t>FMTaction</a:t>
            </a:r>
            <a:r>
              <a:rPr lang="fr-CA" sz="1800" dirty="0" smtClean="0"/>
              <a:t> =&gt; </a:t>
            </a:r>
            <a:r>
              <a:rPr lang="fr-CA" sz="1800" dirty="0" err="1" smtClean="0"/>
              <a:t>Definitions</a:t>
            </a:r>
            <a:r>
              <a:rPr lang="fr-CA" sz="1800" dirty="0" smtClean="0"/>
              <a:t> of the </a:t>
            </a:r>
            <a:r>
              <a:rPr lang="fr-CA" sz="1800" dirty="0" err="1" smtClean="0"/>
              <a:t>operability</a:t>
            </a:r>
            <a:r>
              <a:rPr lang="fr-CA" sz="1800" dirty="0" smtClean="0"/>
              <a:t> of multiple </a:t>
            </a:r>
            <a:r>
              <a:rPr lang="fr-CA" sz="1800" dirty="0" err="1" smtClean="0"/>
              <a:t>strata</a:t>
            </a:r>
            <a:r>
              <a:rPr lang="fr-CA" sz="1800" dirty="0" smtClean="0"/>
              <a:t> for a </a:t>
            </a:r>
            <a:r>
              <a:rPr lang="fr-CA" sz="1800" dirty="0" err="1" smtClean="0"/>
              <a:t>given</a:t>
            </a:r>
            <a:r>
              <a:rPr lang="fr-CA" sz="1800" dirty="0" smtClean="0"/>
              <a:t> </a:t>
            </a:r>
            <a:r>
              <a:rPr lang="fr-CA" sz="1800" dirty="0" err="1" smtClean="0"/>
              <a:t>disturbance</a:t>
            </a:r>
            <a:r>
              <a:rPr lang="fr-CA" sz="1800" dirty="0" smtClean="0"/>
              <a:t>.</a:t>
            </a:r>
          </a:p>
          <a:p>
            <a:pPr lvl="1">
              <a:buFont typeface="Arial" panose="020B0604020202020204" pitchFamily="34" charset="0"/>
              <a:buChar char="•"/>
            </a:pPr>
            <a:r>
              <a:rPr lang="fr-CA" sz="1800" dirty="0" err="1" smtClean="0"/>
              <a:t>FMTtransition</a:t>
            </a:r>
            <a:r>
              <a:rPr lang="fr-CA" sz="1800" dirty="0" smtClean="0"/>
              <a:t> =&gt; </a:t>
            </a:r>
            <a:r>
              <a:rPr lang="fr-CA" sz="1800" dirty="0" err="1"/>
              <a:t>Definitions</a:t>
            </a:r>
            <a:r>
              <a:rPr lang="fr-CA" sz="1800" dirty="0"/>
              <a:t> of the </a:t>
            </a:r>
            <a:r>
              <a:rPr lang="fr-CA" sz="1800" dirty="0" smtClean="0"/>
              <a:t>transitions </a:t>
            </a:r>
            <a:r>
              <a:rPr lang="fr-CA" sz="1800" dirty="0"/>
              <a:t>of multiple </a:t>
            </a:r>
            <a:r>
              <a:rPr lang="fr-CA" sz="1800" dirty="0" err="1"/>
              <a:t>strata</a:t>
            </a:r>
            <a:r>
              <a:rPr lang="fr-CA" sz="1800" dirty="0"/>
              <a:t> for a </a:t>
            </a:r>
            <a:r>
              <a:rPr lang="fr-CA" sz="1800" dirty="0" err="1"/>
              <a:t>given</a:t>
            </a:r>
            <a:r>
              <a:rPr lang="fr-CA" sz="1800" dirty="0"/>
              <a:t> </a:t>
            </a:r>
            <a:r>
              <a:rPr lang="fr-CA" sz="1800" dirty="0" err="1"/>
              <a:t>disturbance</a:t>
            </a:r>
            <a:r>
              <a:rPr lang="fr-CA" sz="1800" dirty="0"/>
              <a:t>.</a:t>
            </a:r>
          </a:p>
          <a:p>
            <a:pPr lvl="1">
              <a:buFont typeface="Arial" panose="020B0604020202020204" pitchFamily="34" charset="0"/>
              <a:buChar char="•"/>
            </a:pPr>
            <a:r>
              <a:rPr lang="fr-CA" sz="1800" dirty="0" err="1" smtClean="0"/>
              <a:t>FMTyields</a:t>
            </a:r>
            <a:r>
              <a:rPr lang="fr-CA" sz="1800" dirty="0" smtClean="0"/>
              <a:t> =&gt; This class </a:t>
            </a:r>
            <a:r>
              <a:rPr lang="fr-CA" sz="1800" dirty="0" err="1" smtClean="0"/>
              <a:t>defines</a:t>
            </a:r>
            <a:r>
              <a:rPr lang="fr-CA" sz="1800" dirty="0" smtClean="0"/>
              <a:t> the </a:t>
            </a:r>
            <a:r>
              <a:rPr lang="fr-CA" sz="1800" dirty="0" err="1" smtClean="0"/>
              <a:t>growth</a:t>
            </a:r>
            <a:r>
              <a:rPr lang="fr-CA" sz="1800" dirty="0" smtClean="0"/>
              <a:t> and </a:t>
            </a:r>
            <a:r>
              <a:rPr lang="fr-CA" sz="1800" dirty="0" err="1" smtClean="0"/>
              <a:t>yields</a:t>
            </a:r>
            <a:r>
              <a:rPr lang="fr-CA" sz="1800" dirty="0" smtClean="0"/>
              <a:t> values for </a:t>
            </a:r>
            <a:r>
              <a:rPr lang="fr-CA" sz="1800" dirty="0" err="1" smtClean="0"/>
              <a:t>every</a:t>
            </a:r>
            <a:r>
              <a:rPr lang="fr-CA" sz="1800" dirty="0" smtClean="0"/>
              <a:t> </a:t>
            </a:r>
            <a:r>
              <a:rPr lang="fr-CA" sz="1800" dirty="0" err="1" smtClean="0"/>
              <a:t>strata</a:t>
            </a:r>
            <a:r>
              <a:rPr lang="fr-CA" sz="1800" dirty="0" smtClean="0"/>
              <a:t>.</a:t>
            </a:r>
          </a:p>
          <a:p>
            <a:pPr lvl="1">
              <a:buFont typeface="Arial" panose="020B0604020202020204" pitchFamily="34" charset="0"/>
              <a:buChar char="•"/>
            </a:pPr>
            <a:r>
              <a:rPr lang="fr-CA" sz="1800" dirty="0" err="1" smtClean="0"/>
              <a:t>FMToutputs</a:t>
            </a:r>
            <a:r>
              <a:rPr lang="fr-CA" sz="1800" dirty="0" smtClean="0"/>
              <a:t> =&gt; </a:t>
            </a:r>
            <a:r>
              <a:rPr lang="fr-CA" sz="1800" dirty="0" err="1" smtClean="0"/>
              <a:t>Ouput</a:t>
            </a:r>
            <a:r>
              <a:rPr lang="fr-CA" sz="1800" dirty="0" smtClean="0"/>
              <a:t> </a:t>
            </a:r>
            <a:r>
              <a:rPr lang="fr-CA" sz="1800" dirty="0" err="1" smtClean="0"/>
              <a:t>definitions</a:t>
            </a:r>
            <a:r>
              <a:rPr lang="fr-CA" sz="1800" dirty="0" smtClean="0"/>
              <a:t> (</a:t>
            </a:r>
            <a:r>
              <a:rPr lang="fr-CA" sz="1800" dirty="0" err="1" smtClean="0"/>
              <a:t>inventory</a:t>
            </a:r>
            <a:r>
              <a:rPr lang="fr-CA" sz="1800" dirty="0" smtClean="0"/>
              <a:t> or action </a:t>
            </a:r>
            <a:r>
              <a:rPr lang="fr-CA" sz="1800" dirty="0" err="1" smtClean="0"/>
              <a:t>based</a:t>
            </a:r>
            <a:r>
              <a:rPr lang="fr-CA" sz="1800" dirty="0" smtClean="0"/>
              <a:t>)</a:t>
            </a:r>
          </a:p>
          <a:p>
            <a:pPr lvl="1">
              <a:buFont typeface="Arial" panose="020B0604020202020204" pitchFamily="34" charset="0"/>
              <a:buChar char="•"/>
            </a:pPr>
            <a:r>
              <a:rPr lang="fr-CA" sz="1800" dirty="0" err="1" smtClean="0"/>
              <a:t>FMTconstraints</a:t>
            </a:r>
            <a:r>
              <a:rPr lang="fr-CA" sz="1800" dirty="0" smtClean="0"/>
              <a:t> =&gt; Global </a:t>
            </a:r>
            <a:r>
              <a:rPr lang="fr-CA" sz="1800" dirty="0" err="1" smtClean="0"/>
              <a:t>constraint</a:t>
            </a:r>
            <a:r>
              <a:rPr lang="fr-CA" sz="1800" dirty="0" smtClean="0"/>
              <a:t> or objective </a:t>
            </a:r>
            <a:r>
              <a:rPr lang="fr-CA" sz="1800" dirty="0" err="1" smtClean="0"/>
              <a:t>definition</a:t>
            </a:r>
            <a:r>
              <a:rPr lang="fr-CA" sz="1800" dirty="0" smtClean="0"/>
              <a:t>.</a:t>
            </a:r>
          </a:p>
          <a:p>
            <a:pPr marL="0" indent="0"/>
            <a:r>
              <a:rPr lang="fr-CA" sz="1800" dirty="0" err="1" smtClean="0"/>
              <a:t>With</a:t>
            </a:r>
            <a:r>
              <a:rPr lang="fr-CA" sz="1800" dirty="0" smtClean="0"/>
              <a:t> a few exceptions, the </a:t>
            </a:r>
            <a:r>
              <a:rPr lang="fr-CA" sz="1800" dirty="0" err="1" smtClean="0"/>
              <a:t>majority</a:t>
            </a:r>
            <a:r>
              <a:rPr lang="fr-CA" sz="1800" dirty="0" smtClean="0"/>
              <a:t> of </a:t>
            </a:r>
            <a:r>
              <a:rPr lang="fr-CA" sz="1800" dirty="0" err="1" smtClean="0"/>
              <a:t>those</a:t>
            </a:r>
            <a:r>
              <a:rPr lang="fr-CA" sz="1800" dirty="0" smtClean="0"/>
              <a:t> classes </a:t>
            </a:r>
            <a:r>
              <a:rPr lang="fr-CA" sz="1800" dirty="0" err="1" smtClean="0"/>
              <a:t>gives</a:t>
            </a:r>
            <a:r>
              <a:rPr lang="fr-CA" sz="1800" dirty="0" smtClean="0"/>
              <a:t> the </a:t>
            </a:r>
            <a:r>
              <a:rPr lang="fr-CA" sz="1800" dirty="0" err="1" smtClean="0"/>
              <a:t>oppotunity</a:t>
            </a:r>
            <a:r>
              <a:rPr lang="fr-CA" sz="1800" dirty="0" smtClean="0"/>
              <a:t> to the user to </a:t>
            </a:r>
            <a:r>
              <a:rPr lang="fr-CA" sz="1800" dirty="0" err="1" smtClean="0"/>
              <a:t>manipulate</a:t>
            </a:r>
            <a:r>
              <a:rPr lang="fr-CA" sz="1800" dirty="0" smtClean="0"/>
              <a:t> </a:t>
            </a:r>
            <a:r>
              <a:rPr lang="fr-CA" sz="1800" dirty="0" err="1" smtClean="0"/>
              <a:t>them</a:t>
            </a:r>
            <a:r>
              <a:rPr lang="fr-CA" sz="1800" dirty="0" smtClean="0"/>
              <a:t> </a:t>
            </a:r>
            <a:r>
              <a:rPr lang="fr-CA" sz="1800" dirty="0" err="1" smtClean="0"/>
              <a:t>based</a:t>
            </a:r>
            <a:r>
              <a:rPr lang="fr-CA" sz="1800" dirty="0" smtClean="0"/>
              <a:t> on </a:t>
            </a:r>
            <a:r>
              <a:rPr lang="fr-CA" sz="1800" dirty="0" err="1" smtClean="0"/>
              <a:t>their</a:t>
            </a:r>
            <a:r>
              <a:rPr lang="fr-CA" sz="1800" dirty="0" smtClean="0"/>
              <a:t> </a:t>
            </a:r>
            <a:r>
              <a:rPr lang="fr-CA" sz="1800" dirty="0" err="1" smtClean="0"/>
              <a:t>name</a:t>
            </a:r>
            <a:r>
              <a:rPr lang="fr-CA" sz="1800" dirty="0" smtClean="0"/>
              <a:t> and </a:t>
            </a:r>
            <a:r>
              <a:rPr lang="fr-CA" sz="1800" dirty="0" err="1" smtClean="0"/>
              <a:t>their</a:t>
            </a:r>
            <a:r>
              <a:rPr lang="fr-CA" sz="1800" dirty="0" smtClean="0"/>
              <a:t> string format. </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17</a:t>
            </a:fld>
            <a:endParaRPr lang="fr-FR" altLang="fr-FR" sz="1100" dirty="0">
              <a:solidFill>
                <a:schemeClr val="tx1"/>
              </a:solidFill>
            </a:endParaRPr>
          </a:p>
        </p:txBody>
      </p:sp>
    </p:spTree>
    <p:extLst>
      <p:ext uri="{BB962C8B-B14F-4D97-AF65-F5344CB8AC3E}">
        <p14:creationId xmlns:p14="http://schemas.microsoft.com/office/powerpoint/2010/main" val="75807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 </a:t>
            </a:r>
            <a:r>
              <a:rPr lang="fr-CA" dirty="0" err="1" smtClean="0">
                <a:effectLst>
                  <a:outerShdw blurRad="38100" dist="38100" dir="2700000" algn="tl">
                    <a:srgbClr val="000000">
                      <a:alpha val="43137"/>
                    </a:srgbClr>
                  </a:outerShdw>
                </a:effectLst>
                <a:cs typeface="Arial" panose="020B0604020202020204" pitchFamily="34" charset="0"/>
              </a:rPr>
              <a:t>FMTaction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18</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5165723" y="2365831"/>
            <a:ext cx="2524125" cy="333375"/>
          </a:xfrm>
          <a:prstGeom prst="rect">
            <a:avLst/>
          </a:prstGeom>
        </p:spPr>
      </p:pic>
      <p:pic>
        <p:nvPicPr>
          <p:cNvPr id="6" name="Image 5"/>
          <p:cNvPicPr>
            <a:picLocks noChangeAspect="1"/>
          </p:cNvPicPr>
          <p:nvPr/>
        </p:nvPicPr>
        <p:blipFill>
          <a:blip r:embed="rId4"/>
          <a:stretch>
            <a:fillRect/>
          </a:stretch>
        </p:blipFill>
        <p:spPr>
          <a:xfrm>
            <a:off x="5213349" y="4025782"/>
            <a:ext cx="2428875" cy="333375"/>
          </a:xfrm>
          <a:prstGeom prst="rect">
            <a:avLst/>
          </a:prstGeom>
        </p:spPr>
      </p:pic>
      <p:sp>
        <p:nvSpPr>
          <p:cNvPr id="7" name="ZoneTexte 6"/>
          <p:cNvSpPr txBox="1"/>
          <p:nvPr/>
        </p:nvSpPr>
        <p:spPr>
          <a:xfrm>
            <a:off x="4151784" y="1680753"/>
            <a:ext cx="3480505" cy="369332"/>
          </a:xfrm>
          <a:prstGeom prst="rect">
            <a:avLst/>
          </a:prstGeom>
          <a:noFill/>
        </p:spPr>
        <p:txBody>
          <a:bodyPr wrap="none" rtlCol="0">
            <a:spAutoFit/>
          </a:bodyPr>
          <a:lstStyle/>
          <a:p>
            <a:r>
              <a:rPr lang="fr-CA" sz="1800" dirty="0" smtClean="0"/>
              <a:t>To </a:t>
            </a:r>
            <a:r>
              <a:rPr lang="fr-CA" sz="1800" dirty="0" err="1" smtClean="0"/>
              <a:t>get</a:t>
            </a:r>
            <a:r>
              <a:rPr lang="fr-CA" sz="1800" dirty="0" smtClean="0"/>
              <a:t> the </a:t>
            </a:r>
            <a:r>
              <a:rPr lang="fr-CA" sz="1800" dirty="0" err="1" smtClean="0"/>
              <a:t>name</a:t>
            </a:r>
            <a:r>
              <a:rPr lang="fr-CA" sz="1800" dirty="0" smtClean="0"/>
              <a:t> of the action : </a:t>
            </a:r>
            <a:endParaRPr lang="fr-CA" sz="1800" dirty="0"/>
          </a:p>
        </p:txBody>
      </p:sp>
      <p:sp>
        <p:nvSpPr>
          <p:cNvPr id="10" name="ZoneTexte 9"/>
          <p:cNvSpPr txBox="1"/>
          <p:nvPr/>
        </p:nvSpPr>
        <p:spPr>
          <a:xfrm>
            <a:off x="4010012" y="3502546"/>
            <a:ext cx="6801927" cy="369332"/>
          </a:xfrm>
          <a:prstGeom prst="rect">
            <a:avLst/>
          </a:prstGeom>
          <a:noFill/>
        </p:spPr>
        <p:txBody>
          <a:bodyPr wrap="none" rtlCol="0">
            <a:spAutoFit/>
          </a:bodyPr>
          <a:lstStyle/>
          <a:p>
            <a:r>
              <a:rPr lang="fr-CA" sz="1800" dirty="0" smtClean="0"/>
              <a:t>To </a:t>
            </a:r>
            <a:r>
              <a:rPr lang="fr-CA" sz="1800" dirty="0" err="1" smtClean="0"/>
              <a:t>get</a:t>
            </a:r>
            <a:r>
              <a:rPr lang="fr-CA" sz="1800" dirty="0" smtClean="0"/>
              <a:t> the string </a:t>
            </a:r>
            <a:r>
              <a:rPr lang="fr-CA" sz="1800" dirty="0" err="1" smtClean="0"/>
              <a:t>representation</a:t>
            </a:r>
            <a:r>
              <a:rPr lang="fr-CA" sz="1800" dirty="0" smtClean="0"/>
              <a:t> of the action (</a:t>
            </a:r>
            <a:r>
              <a:rPr lang="fr-CA" sz="1800" dirty="0" err="1" smtClean="0"/>
              <a:t>like</a:t>
            </a:r>
            <a:r>
              <a:rPr lang="fr-CA" sz="1800" dirty="0" smtClean="0"/>
              <a:t> in the .</a:t>
            </a:r>
            <a:r>
              <a:rPr lang="fr-CA" sz="1800" dirty="0" err="1" smtClean="0"/>
              <a:t>act</a:t>
            </a:r>
            <a:r>
              <a:rPr lang="fr-CA" sz="1800" dirty="0" smtClean="0"/>
              <a:t> file): </a:t>
            </a:r>
            <a:endParaRPr lang="fr-CA" sz="1800" dirty="0"/>
          </a:p>
        </p:txBody>
      </p:sp>
      <p:pic>
        <p:nvPicPr>
          <p:cNvPr id="3" name="Image 2"/>
          <p:cNvPicPr>
            <a:picLocks noChangeAspect="1"/>
          </p:cNvPicPr>
          <p:nvPr/>
        </p:nvPicPr>
        <p:blipFill rotWithShape="1">
          <a:blip r:embed="rId5"/>
          <a:srcRect l="75155" t="30307" b="21585"/>
          <a:stretch/>
        </p:blipFill>
        <p:spPr>
          <a:xfrm>
            <a:off x="1209565" y="1475173"/>
            <a:ext cx="2257617" cy="1512168"/>
          </a:xfrm>
          <a:prstGeom prst="rect">
            <a:avLst/>
          </a:prstGeom>
        </p:spPr>
      </p:pic>
      <p:pic>
        <p:nvPicPr>
          <p:cNvPr id="9" name="Image 8"/>
          <p:cNvPicPr>
            <a:picLocks noChangeAspect="1"/>
          </p:cNvPicPr>
          <p:nvPr/>
        </p:nvPicPr>
        <p:blipFill>
          <a:blip r:embed="rId6"/>
          <a:stretch>
            <a:fillRect/>
          </a:stretch>
        </p:blipFill>
        <p:spPr>
          <a:xfrm>
            <a:off x="666737" y="1188305"/>
            <a:ext cx="3343275" cy="400050"/>
          </a:xfrm>
          <a:prstGeom prst="rect">
            <a:avLst/>
          </a:prstGeom>
        </p:spPr>
      </p:pic>
    </p:spTree>
    <p:extLst>
      <p:ext uri="{BB962C8B-B14F-4D97-AF65-F5344CB8AC3E}">
        <p14:creationId xmlns:p14="http://schemas.microsoft.com/office/powerpoint/2010/main" val="341598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19</a:t>
            </a:fld>
            <a:endParaRPr lang="fr-FR" altLang="fr-FR" sz="1100" dirty="0">
              <a:solidFill>
                <a:schemeClr val="tx1"/>
              </a:solidFill>
            </a:endParaRPr>
          </a:p>
        </p:txBody>
      </p:sp>
      <p:pic>
        <p:nvPicPr>
          <p:cNvPr id="10" name="Espace réservé du contenu 9"/>
          <p:cNvPicPr>
            <a:picLocks noGrp="1" noChangeAspect="1"/>
          </p:cNvPicPr>
          <p:nvPr>
            <p:ph idx="1"/>
          </p:nvPr>
        </p:nvPicPr>
        <p:blipFill>
          <a:blip r:embed="rId3"/>
          <a:stretch>
            <a:fillRect/>
          </a:stretch>
        </p:blipFill>
        <p:spPr>
          <a:xfrm>
            <a:off x="119336" y="1340768"/>
            <a:ext cx="7391400" cy="3524250"/>
          </a:xfrm>
          <a:prstGeom prst="rect">
            <a:avLst/>
          </a:prstGeom>
        </p:spPr>
      </p:pic>
      <p:pic>
        <p:nvPicPr>
          <p:cNvPr id="11" name="Image 10"/>
          <p:cNvPicPr>
            <a:picLocks noChangeAspect="1"/>
          </p:cNvPicPr>
          <p:nvPr/>
        </p:nvPicPr>
        <p:blipFill>
          <a:blip r:embed="rId4"/>
          <a:stretch>
            <a:fillRect/>
          </a:stretch>
        </p:blipFill>
        <p:spPr>
          <a:xfrm>
            <a:off x="6672064" y="2420888"/>
            <a:ext cx="5390305" cy="4282827"/>
          </a:xfrm>
          <a:prstGeom prst="rect">
            <a:avLst/>
          </a:prstGeom>
        </p:spPr>
      </p:pic>
      <p:sp>
        <p:nvSpPr>
          <p:cNvPr id="12" name="ZoneTexte 11"/>
          <p:cNvSpPr txBox="1"/>
          <p:nvPr/>
        </p:nvSpPr>
        <p:spPr>
          <a:xfrm>
            <a:off x="119336" y="912070"/>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7510736" y="1975755"/>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18348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05835939-2EA3-4640-85C1-B6BD53CED2B4}"/>
              </a:ext>
            </a:extLst>
          </p:cNvPr>
          <p:cNvSpPr>
            <a:spLocks noGrp="1"/>
          </p:cNvSpPr>
          <p:nvPr>
            <p:ph type="title"/>
          </p:nvPr>
        </p:nvSpPr>
        <p:spPr>
          <a:xfrm>
            <a:off x="1127448" y="3645024"/>
            <a:ext cx="10009113" cy="1080120"/>
          </a:xfrm>
        </p:spPr>
        <p:txBody>
          <a:bodyPr>
            <a:normAutofit fontScale="90000"/>
          </a:bodyPr>
          <a:lstStyle/>
          <a:p>
            <a:r>
              <a:rPr lang="fr-FR" dirty="0" smtClean="0"/>
              <a:t/>
            </a:r>
            <a:br>
              <a:rPr lang="fr-FR" dirty="0" smtClean="0"/>
            </a:br>
            <a:r>
              <a:rPr lang="fr-FR" sz="3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FMT – </a:t>
            </a:r>
            <a:r>
              <a:rPr lang="fr-FR" sz="3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 TOOL FOR FOREST MANAGEMENT</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20</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119336" y="1247775"/>
            <a:ext cx="7072233" cy="3651728"/>
          </a:xfrm>
          <a:prstGeom prst="rect">
            <a:avLst/>
          </a:prstGeom>
        </p:spPr>
      </p:pic>
      <p:pic>
        <p:nvPicPr>
          <p:cNvPr id="6" name="Image 5"/>
          <p:cNvPicPr>
            <a:picLocks noChangeAspect="1"/>
          </p:cNvPicPr>
          <p:nvPr/>
        </p:nvPicPr>
        <p:blipFill>
          <a:blip r:embed="rId4"/>
          <a:stretch>
            <a:fillRect/>
          </a:stretch>
        </p:blipFill>
        <p:spPr>
          <a:xfrm>
            <a:off x="6888088" y="1247775"/>
            <a:ext cx="5048250" cy="5610225"/>
          </a:xfrm>
          <a:prstGeom prst="rect">
            <a:avLst/>
          </a:prstGeom>
        </p:spPr>
      </p:pic>
      <p:sp>
        <p:nvSpPr>
          <p:cNvPr id="8" name="ZoneTexte 7"/>
          <p:cNvSpPr txBox="1"/>
          <p:nvPr/>
        </p:nvSpPr>
        <p:spPr>
          <a:xfrm>
            <a:off x="14140" y="824630"/>
            <a:ext cx="1176925" cy="461665"/>
          </a:xfrm>
          <a:prstGeom prst="rect">
            <a:avLst/>
          </a:prstGeom>
          <a:noFill/>
        </p:spPr>
        <p:txBody>
          <a:bodyPr wrap="none" rtlCol="0">
            <a:spAutoFit/>
          </a:bodyPr>
          <a:lstStyle/>
          <a:p>
            <a:r>
              <a:rPr lang="fr-CA" dirty="0" smtClean="0"/>
              <a:t>Code : </a:t>
            </a:r>
            <a:endParaRPr lang="fr-CA" dirty="0"/>
          </a:p>
        </p:txBody>
      </p:sp>
      <p:sp>
        <p:nvSpPr>
          <p:cNvPr id="10" name="ZoneTexte 9"/>
          <p:cNvSpPr txBox="1"/>
          <p:nvPr/>
        </p:nvSpPr>
        <p:spPr>
          <a:xfrm>
            <a:off x="6888088" y="824629"/>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11448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21</a:t>
            </a:fld>
            <a:endParaRPr lang="fr-FR" altLang="fr-FR" sz="1100" dirty="0">
              <a:solidFill>
                <a:schemeClr val="tx1"/>
              </a:solidFill>
            </a:endParaRPr>
          </a:p>
        </p:txBody>
      </p:sp>
      <p:pic>
        <p:nvPicPr>
          <p:cNvPr id="9" name="Image 8"/>
          <p:cNvPicPr>
            <a:picLocks noChangeAspect="1"/>
          </p:cNvPicPr>
          <p:nvPr/>
        </p:nvPicPr>
        <p:blipFill>
          <a:blip r:embed="rId3"/>
          <a:stretch>
            <a:fillRect/>
          </a:stretch>
        </p:blipFill>
        <p:spPr>
          <a:xfrm>
            <a:off x="3580085" y="986021"/>
            <a:ext cx="4536504" cy="5040559"/>
          </a:xfrm>
          <a:prstGeom prst="rect">
            <a:avLst/>
          </a:prstGeom>
        </p:spPr>
      </p:pic>
    </p:spTree>
    <p:extLst>
      <p:ext uri="{BB962C8B-B14F-4D97-AF65-F5344CB8AC3E}">
        <p14:creationId xmlns:p14="http://schemas.microsoft.com/office/powerpoint/2010/main" val="126367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FMT </a:t>
            </a:r>
            <a:r>
              <a:rPr lang="fr-CA" dirty="0" err="1" smtClean="0">
                <a:effectLst>
                  <a:outerShdw blurRad="38100" dist="38100" dir="2700000" algn="tl">
                    <a:srgbClr val="000000">
                      <a:alpha val="43137"/>
                    </a:srgbClr>
                  </a:outerShdw>
                </a:effectLst>
                <a:cs typeface="Arial" panose="020B0604020202020204" pitchFamily="34" charset="0"/>
              </a:rPr>
              <a:t>specification</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22</a:t>
            </a:fld>
            <a:endParaRPr lang="fr-FR" altLang="fr-FR" sz="1100" dirty="0">
              <a:solidFill>
                <a:schemeClr val="tx1"/>
              </a:solidFill>
            </a:endParaRPr>
          </a:p>
        </p:txBody>
      </p:sp>
      <p:sp>
        <p:nvSpPr>
          <p:cNvPr id="3" name="Espace réservé du contenu 2"/>
          <p:cNvSpPr>
            <a:spLocks noGrp="1"/>
          </p:cNvSpPr>
          <p:nvPr>
            <p:ph idx="1"/>
          </p:nvPr>
        </p:nvSpPr>
        <p:spPr/>
        <p:txBody>
          <a:bodyPr/>
          <a:lstStyle/>
          <a:p>
            <a:pPr>
              <a:buFont typeface="Arial" panose="020B0604020202020204" pitchFamily="34" charset="0"/>
              <a:buChar char="•"/>
            </a:pPr>
            <a:r>
              <a:rPr lang="fr-CA" dirty="0" smtClean="0"/>
              <a:t>Case sensitive</a:t>
            </a:r>
          </a:p>
          <a:p>
            <a:pPr lvl="1">
              <a:buFont typeface="Arial" panose="020B0604020202020204" pitchFamily="34" charset="0"/>
              <a:buChar char="•"/>
            </a:pPr>
            <a:r>
              <a:rPr lang="fr-CA" dirty="0" smtClean="0"/>
              <a:t>All strings </a:t>
            </a:r>
            <a:r>
              <a:rPr lang="fr-CA" dirty="0" err="1" smtClean="0"/>
              <a:t>read</a:t>
            </a:r>
            <a:r>
              <a:rPr lang="fr-CA" dirty="0" smtClean="0"/>
              <a:t> by FMT are </a:t>
            </a:r>
            <a:r>
              <a:rPr lang="fr-CA" dirty="0" err="1" smtClean="0"/>
              <a:t>automaticaly</a:t>
            </a:r>
            <a:r>
              <a:rPr lang="fr-CA" dirty="0" smtClean="0"/>
              <a:t> set to </a:t>
            </a:r>
            <a:r>
              <a:rPr lang="fr-CA" dirty="0" err="1" smtClean="0"/>
              <a:t>upper</a:t>
            </a:r>
            <a:r>
              <a:rPr lang="fr-CA" dirty="0" smtClean="0"/>
              <a:t> case strings.</a:t>
            </a:r>
            <a:endParaRPr lang="fr-CA" dirty="0"/>
          </a:p>
          <a:p>
            <a:pPr lvl="1">
              <a:buFont typeface="Arial" panose="020B0604020202020204" pitchFamily="34" charset="0"/>
              <a:buChar char="•"/>
            </a:pPr>
            <a:r>
              <a:rPr lang="fr-CA" b="1" dirty="0" smtClean="0"/>
              <a:t>If </a:t>
            </a:r>
            <a:r>
              <a:rPr lang="fr-CA" b="1" dirty="0" err="1" smtClean="0"/>
              <a:t>you</a:t>
            </a:r>
            <a:r>
              <a:rPr lang="fr-CA" b="1" dirty="0" smtClean="0"/>
              <a:t> </a:t>
            </a:r>
            <a:r>
              <a:rPr lang="fr-CA" b="1" dirty="0" err="1" smtClean="0"/>
              <a:t>want</a:t>
            </a:r>
            <a:r>
              <a:rPr lang="fr-CA" b="1" dirty="0" smtClean="0"/>
              <a:t> to compare </a:t>
            </a:r>
            <a:r>
              <a:rPr lang="fr-CA" b="1" dirty="0" err="1" smtClean="0"/>
              <a:t>elements</a:t>
            </a:r>
            <a:r>
              <a:rPr lang="fr-CA" b="1" dirty="0" smtClean="0"/>
              <a:t> </a:t>
            </a:r>
            <a:r>
              <a:rPr lang="fr-CA" b="1" dirty="0" err="1" smtClean="0"/>
              <a:t>name</a:t>
            </a:r>
            <a:r>
              <a:rPr lang="fr-CA" b="1" dirty="0" smtClean="0"/>
              <a:t> in FMT </a:t>
            </a:r>
            <a:r>
              <a:rPr lang="fr-CA" b="1" dirty="0" err="1" smtClean="0"/>
              <a:t>make</a:t>
            </a:r>
            <a:r>
              <a:rPr lang="fr-CA" b="1" dirty="0" smtClean="0"/>
              <a:t> sure the string </a:t>
            </a:r>
            <a:r>
              <a:rPr lang="fr-CA" b="1" dirty="0" err="1" smtClean="0"/>
              <a:t>is</a:t>
            </a:r>
            <a:r>
              <a:rPr lang="fr-CA" b="1" dirty="0" smtClean="0"/>
              <a:t> in </a:t>
            </a:r>
            <a:r>
              <a:rPr lang="fr-CA" b="1" dirty="0" err="1" smtClean="0"/>
              <a:t>uppercase</a:t>
            </a:r>
            <a:r>
              <a:rPr lang="fr-CA" b="1" dirty="0" smtClean="0"/>
              <a:t>.</a:t>
            </a:r>
            <a:endParaRPr lang="fr-CA" dirty="0" smtClean="0"/>
          </a:p>
        </p:txBody>
      </p:sp>
    </p:spTree>
    <p:extLst>
      <p:ext uri="{BB962C8B-B14F-4D97-AF65-F5344CB8AC3E}">
        <p14:creationId xmlns:p14="http://schemas.microsoft.com/office/powerpoint/2010/main" val="236950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FMTmodel</a:t>
            </a:r>
            <a:r>
              <a:rPr lang="fr-CA" dirty="0">
                <a:effectLst>
                  <a:outerShdw blurRad="38100" dist="38100" dir="2700000" algn="tl">
                    <a:srgbClr val="000000">
                      <a:alpha val="43137"/>
                    </a:srgbClr>
                  </a:outerShdw>
                </a:effectLst>
                <a:cs typeface="Arial" panose="020B0604020202020204" pitchFamily="34" charset="0"/>
              </a:rPr>
              <a:t> : 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23</a:t>
            </a:fld>
            <a:endParaRPr lang="fr-FR" altLang="fr-FR" sz="1100" dirty="0">
              <a:solidFill>
                <a:schemeClr val="tx1"/>
              </a:solidFill>
            </a:endParaRPr>
          </a:p>
        </p:txBody>
      </p:sp>
      <p:pic>
        <p:nvPicPr>
          <p:cNvPr id="6" name="Espace réservé du contenu 5"/>
          <p:cNvPicPr>
            <a:picLocks noGrp="1" noChangeAspect="1"/>
          </p:cNvPicPr>
          <p:nvPr>
            <p:ph idx="1"/>
          </p:nvPr>
        </p:nvPicPr>
        <p:blipFill>
          <a:blip r:embed="rId3"/>
          <a:stretch>
            <a:fillRect/>
          </a:stretch>
        </p:blipFill>
        <p:spPr>
          <a:xfrm>
            <a:off x="6528048" y="3284984"/>
            <a:ext cx="5273960" cy="2443084"/>
          </a:xfrm>
          <a:prstGeom prst="rect">
            <a:avLst/>
          </a:prstGeom>
        </p:spPr>
      </p:pic>
      <p:sp>
        <p:nvSpPr>
          <p:cNvPr id="9" name="ZoneTexte 8"/>
          <p:cNvSpPr txBox="1"/>
          <p:nvPr/>
        </p:nvSpPr>
        <p:spPr>
          <a:xfrm>
            <a:off x="479376" y="1196752"/>
            <a:ext cx="10945215" cy="3939540"/>
          </a:xfrm>
          <a:prstGeom prst="rect">
            <a:avLst/>
          </a:prstGeom>
          <a:noFill/>
        </p:spPr>
        <p:txBody>
          <a:bodyPr wrap="square" rtlCol="0">
            <a:spAutoFit/>
          </a:bodyPr>
          <a:lstStyle/>
          <a:p>
            <a:pPr>
              <a:spcBef>
                <a:spcPts val="0"/>
              </a:spcBef>
              <a:spcAft>
                <a:spcPts val="1200"/>
              </a:spcAft>
            </a:pPr>
            <a:r>
              <a:rPr lang="fr-CA" dirty="0" err="1" smtClean="0"/>
              <a:t>Two</a:t>
            </a:r>
            <a:r>
              <a:rPr lang="fr-CA" dirty="0" smtClean="0"/>
              <a:t> main class types </a:t>
            </a:r>
            <a:r>
              <a:rPr lang="fr-CA" dirty="0" err="1" smtClean="0"/>
              <a:t>can</a:t>
            </a:r>
            <a:r>
              <a:rPr lang="fr-CA" dirty="0" smtClean="0"/>
              <a:t> </a:t>
            </a:r>
            <a:r>
              <a:rPr lang="fr-CA" dirty="0" err="1" smtClean="0"/>
              <a:t>be</a:t>
            </a:r>
            <a:r>
              <a:rPr lang="fr-CA" dirty="0" smtClean="0"/>
              <a:t> </a:t>
            </a:r>
            <a:r>
              <a:rPr lang="fr-CA" dirty="0" err="1" smtClean="0"/>
              <a:t>used</a:t>
            </a:r>
            <a:r>
              <a:rPr lang="fr-CA" dirty="0" smtClean="0"/>
              <a:t> right </a:t>
            </a:r>
            <a:r>
              <a:rPr lang="fr-CA" dirty="0" err="1" smtClean="0"/>
              <a:t>now</a:t>
            </a:r>
            <a:r>
              <a:rPr lang="fr-CA" dirty="0" smtClean="0"/>
              <a:t> for </a:t>
            </a:r>
            <a:r>
              <a:rPr lang="fr-CA" dirty="0" err="1" smtClean="0"/>
              <a:t>optimization</a:t>
            </a:r>
            <a:r>
              <a:rPr lang="fr-CA" dirty="0" smtClean="0"/>
              <a:t> and simulation in FMT: </a:t>
            </a:r>
            <a:endParaRPr lang="fr-CA" dirty="0"/>
          </a:p>
          <a:p>
            <a:pPr marL="914400" lvl="1" indent="-457200">
              <a:spcBef>
                <a:spcPts val="0"/>
              </a:spcBef>
              <a:spcAft>
                <a:spcPts val="1200"/>
              </a:spcAft>
              <a:buFont typeface="+mj-lt"/>
              <a:buAutoNum type="arabicPeriod"/>
            </a:pPr>
            <a:r>
              <a:rPr lang="fr-CA" sz="1800" dirty="0" err="1" smtClean="0"/>
              <a:t>Spatially</a:t>
            </a:r>
            <a:r>
              <a:rPr lang="fr-CA" sz="1800" dirty="0" smtClean="0"/>
              <a:t> </a:t>
            </a:r>
            <a:r>
              <a:rPr lang="fr-CA" sz="1800" dirty="0" err="1" smtClean="0"/>
              <a:t>referenced</a:t>
            </a:r>
            <a:r>
              <a:rPr lang="fr-CA" sz="1800" dirty="0" smtClean="0"/>
              <a:t> model (</a:t>
            </a:r>
            <a:r>
              <a:rPr lang="fr-CA" sz="1800" dirty="0" err="1" smtClean="0"/>
              <a:t>FMTsrmodel</a:t>
            </a:r>
            <a:r>
              <a:rPr lang="fr-CA" sz="1800" dirty="0" smtClean="0"/>
              <a:t>)</a:t>
            </a:r>
          </a:p>
          <a:p>
            <a:pPr marL="1371600" lvl="2" indent="-457200">
              <a:spcBef>
                <a:spcPts val="0"/>
              </a:spcBef>
              <a:spcAft>
                <a:spcPts val="1200"/>
              </a:spcAft>
              <a:buFont typeface="Arial" panose="020B0604020202020204" pitchFamily="34" charset="0"/>
              <a:buChar char="•"/>
            </a:pPr>
            <a:r>
              <a:rPr lang="fr-CA" sz="1800" dirty="0" err="1" smtClean="0"/>
              <a:t>FMTnssmodel</a:t>
            </a:r>
            <a:r>
              <a:rPr lang="fr-CA" sz="1800" dirty="0" smtClean="0"/>
              <a:t> (Simulation)</a:t>
            </a:r>
          </a:p>
          <a:p>
            <a:pPr marL="1371600" lvl="2" indent="-457200">
              <a:spcBef>
                <a:spcPts val="0"/>
              </a:spcBef>
              <a:spcAft>
                <a:spcPts val="1200"/>
              </a:spcAft>
              <a:buFont typeface="Arial" panose="020B0604020202020204" pitchFamily="34" charset="0"/>
              <a:buChar char="•"/>
            </a:pPr>
            <a:r>
              <a:rPr lang="fr-CA" sz="1800" b="1" dirty="0" err="1" smtClean="0"/>
              <a:t>FMTlpmodel</a:t>
            </a:r>
            <a:r>
              <a:rPr lang="fr-CA" sz="1800" b="1" dirty="0" smtClean="0"/>
              <a:t> (</a:t>
            </a:r>
            <a:r>
              <a:rPr lang="fr-CA" sz="1800" b="1" dirty="0" err="1" smtClean="0"/>
              <a:t>Optimization</a:t>
            </a:r>
            <a:r>
              <a:rPr lang="fr-CA" sz="1800" b="1" dirty="0" smtClean="0"/>
              <a:t>)</a:t>
            </a:r>
            <a:endParaRPr lang="fr-CA" sz="1800" b="1" dirty="0"/>
          </a:p>
          <a:p>
            <a:pPr marL="914400" lvl="1" indent="-457200">
              <a:spcBef>
                <a:spcPts val="0"/>
              </a:spcBef>
              <a:spcAft>
                <a:spcPts val="1200"/>
              </a:spcAft>
              <a:buFont typeface="+mj-lt"/>
              <a:buAutoNum type="arabicPeriod"/>
            </a:pPr>
            <a:r>
              <a:rPr lang="fr-CA" sz="1800" dirty="0" err="1" smtClean="0"/>
              <a:t>Spatially</a:t>
            </a:r>
            <a:r>
              <a:rPr lang="fr-CA" sz="1800" dirty="0" smtClean="0"/>
              <a:t> explicit model</a:t>
            </a:r>
          </a:p>
          <a:p>
            <a:pPr marL="1371600" lvl="2" indent="-457200">
              <a:spcBef>
                <a:spcPts val="0"/>
              </a:spcBef>
              <a:spcAft>
                <a:spcPts val="1200"/>
              </a:spcAft>
              <a:buFont typeface="Arial" panose="020B0604020202020204" pitchFamily="34" charset="0"/>
              <a:buChar char="•"/>
            </a:pPr>
            <a:r>
              <a:rPr lang="fr-CA" sz="1800" b="1" dirty="0" err="1" smtClean="0"/>
              <a:t>FMTsesmodel</a:t>
            </a:r>
            <a:r>
              <a:rPr lang="fr-CA" sz="1800" b="1" dirty="0" smtClean="0"/>
              <a:t> (Simulation)</a:t>
            </a:r>
          </a:p>
          <a:p>
            <a:pPr marL="1371600" lvl="2" indent="-457200">
              <a:spcBef>
                <a:spcPts val="0"/>
              </a:spcBef>
              <a:spcAft>
                <a:spcPts val="1200"/>
              </a:spcAft>
              <a:buFont typeface="Arial" panose="020B0604020202020204" pitchFamily="34" charset="0"/>
              <a:buChar char="•"/>
            </a:pPr>
            <a:r>
              <a:rPr lang="fr-CA" sz="1800" dirty="0" err="1" smtClean="0"/>
              <a:t>FMTsamodel</a:t>
            </a:r>
            <a:r>
              <a:rPr lang="fr-CA" sz="1800" dirty="0" smtClean="0"/>
              <a:t> (Optimisation)</a:t>
            </a:r>
            <a:endParaRPr lang="fr-CA" sz="1800" dirty="0"/>
          </a:p>
          <a:p>
            <a:endParaRPr lang="fr-CA" dirty="0"/>
          </a:p>
        </p:txBody>
      </p:sp>
    </p:spTree>
    <p:extLst>
      <p:ext uri="{BB962C8B-B14F-4D97-AF65-F5344CB8AC3E}">
        <p14:creationId xmlns:p14="http://schemas.microsoft.com/office/powerpoint/2010/main" val="1513229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SpatIALLY</a:t>
            </a:r>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REFERENCED OPTIMIZATION</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52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referenced</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optimization</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FMTlpmodel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25</a:t>
            </a:fld>
            <a:endParaRPr lang="fr-FR" altLang="fr-FR" sz="1100" dirty="0">
              <a:solidFill>
                <a:schemeClr val="tx1"/>
              </a:solidFill>
            </a:endParaRPr>
          </a:p>
        </p:txBody>
      </p:sp>
      <p:sp>
        <p:nvSpPr>
          <p:cNvPr id="5" name="Espace réservé du contenu 4"/>
          <p:cNvSpPr>
            <a:spLocks noGrp="1"/>
          </p:cNvSpPr>
          <p:nvPr>
            <p:ph idx="1"/>
          </p:nvPr>
        </p:nvSpPr>
        <p:spPr/>
        <p:txBody>
          <a:bodyPr/>
          <a:lstStyle/>
          <a:p>
            <a:r>
              <a:rPr lang="fr-CA" b="1" dirty="0" err="1" smtClean="0"/>
              <a:t>FMTlpmodel</a:t>
            </a:r>
            <a:r>
              <a:rPr lang="fr-CA" b="1" dirty="0" smtClean="0"/>
              <a:t> </a:t>
            </a:r>
            <a:r>
              <a:rPr lang="fr-CA" dirty="0" err="1"/>
              <a:t>i</a:t>
            </a:r>
            <a:r>
              <a:rPr lang="fr-CA" dirty="0" err="1" smtClean="0"/>
              <a:t>s</a:t>
            </a:r>
            <a:r>
              <a:rPr lang="fr-CA" dirty="0" smtClean="0"/>
              <a:t> a type III </a:t>
            </a:r>
            <a:r>
              <a:rPr lang="fr-CA" dirty="0" err="1" smtClean="0"/>
              <a:t>linear</a:t>
            </a:r>
            <a:r>
              <a:rPr lang="fr-CA" dirty="0" smtClean="0"/>
              <a:t> </a:t>
            </a:r>
            <a:r>
              <a:rPr lang="fr-CA" dirty="0" err="1" smtClean="0"/>
              <a:t>programming</a:t>
            </a:r>
            <a:r>
              <a:rPr lang="fr-CA" dirty="0" smtClean="0"/>
              <a:t> </a:t>
            </a:r>
            <a:r>
              <a:rPr lang="fr-CA" dirty="0" err="1" smtClean="0"/>
              <a:t>forest</a:t>
            </a:r>
            <a:r>
              <a:rPr lang="fr-CA" dirty="0" smtClean="0"/>
              <a:t> planning model. </a:t>
            </a:r>
          </a:p>
          <a:p>
            <a:r>
              <a:rPr lang="fr-CA" dirty="0" smtClean="0"/>
              <a:t>It </a:t>
            </a:r>
            <a:r>
              <a:rPr lang="fr-CA" dirty="0" err="1" smtClean="0"/>
              <a:t>can</a:t>
            </a:r>
            <a:r>
              <a:rPr lang="fr-CA" dirty="0" smtClean="0"/>
              <a:t> </a:t>
            </a:r>
            <a:r>
              <a:rPr lang="fr-CA" b="1" dirty="0" err="1" smtClean="0"/>
              <a:t>solve</a:t>
            </a:r>
            <a:r>
              <a:rPr lang="fr-CA" dirty="0" smtClean="0"/>
              <a:t> a type III </a:t>
            </a:r>
            <a:r>
              <a:rPr lang="fr-CA" dirty="0" err="1" smtClean="0"/>
              <a:t>forest</a:t>
            </a:r>
            <a:r>
              <a:rPr lang="fr-CA" dirty="0" smtClean="0"/>
              <a:t> planning model and </a:t>
            </a:r>
            <a:r>
              <a:rPr lang="fr-CA" dirty="0" err="1" smtClean="0"/>
              <a:t>get</a:t>
            </a:r>
            <a:r>
              <a:rPr lang="fr-CA" dirty="0" smtClean="0"/>
              <a:t> an optimal </a:t>
            </a:r>
            <a:r>
              <a:rPr lang="fr-CA" dirty="0" err="1" smtClean="0"/>
              <a:t>havest</a:t>
            </a:r>
            <a:r>
              <a:rPr lang="fr-CA" dirty="0" smtClean="0"/>
              <a:t> </a:t>
            </a:r>
            <a:r>
              <a:rPr lang="fr-CA" b="1" dirty="0" err="1" smtClean="0"/>
              <a:t>schedule</a:t>
            </a:r>
            <a:r>
              <a:rPr lang="fr-CA" dirty="0" smtClean="0"/>
              <a:t> </a:t>
            </a:r>
            <a:r>
              <a:rPr lang="fr-CA" dirty="0" err="1" smtClean="0"/>
              <a:t>using</a:t>
            </a:r>
            <a:r>
              <a:rPr lang="fr-CA" dirty="0" smtClean="0"/>
              <a:t> </a:t>
            </a:r>
            <a:r>
              <a:rPr lang="fr-CA" b="1" dirty="0" err="1" smtClean="0"/>
              <a:t>constraints</a:t>
            </a:r>
            <a:r>
              <a:rPr lang="fr-CA" dirty="0" smtClean="0"/>
              <a:t> and </a:t>
            </a:r>
            <a:r>
              <a:rPr lang="fr-CA" b="1" dirty="0" smtClean="0"/>
              <a:t>objectives</a:t>
            </a:r>
            <a:r>
              <a:rPr lang="fr-CA" dirty="0" smtClean="0"/>
              <a:t> </a:t>
            </a:r>
            <a:r>
              <a:rPr lang="fr-CA" dirty="0" err="1" smtClean="0"/>
              <a:t>defined</a:t>
            </a:r>
            <a:r>
              <a:rPr lang="fr-CA" dirty="0" smtClean="0"/>
              <a:t> by the user.</a:t>
            </a:r>
            <a:endParaRPr lang="fr-CA" dirty="0"/>
          </a:p>
          <a:p>
            <a:r>
              <a:rPr lang="fr-CA" dirty="0" smtClean="0"/>
              <a:t>The </a:t>
            </a:r>
            <a:r>
              <a:rPr lang="fr-CA" b="1" dirty="0"/>
              <a:t>graph</a:t>
            </a:r>
            <a:r>
              <a:rPr lang="fr-CA" dirty="0"/>
              <a:t> </a:t>
            </a:r>
            <a:r>
              <a:rPr lang="fr-CA" dirty="0" smtClean="0"/>
              <a:t>of the model (</a:t>
            </a:r>
            <a:r>
              <a:rPr lang="fr-CA" dirty="0" err="1"/>
              <a:t>FMTgraph</a:t>
            </a:r>
            <a:r>
              <a:rPr lang="fr-CA" dirty="0"/>
              <a:t>) </a:t>
            </a:r>
            <a:r>
              <a:rPr lang="fr-CA" dirty="0" err="1" smtClean="0"/>
              <a:t>is</a:t>
            </a:r>
            <a:r>
              <a:rPr lang="fr-CA" dirty="0" smtClean="0"/>
              <a:t> split by time </a:t>
            </a:r>
            <a:r>
              <a:rPr lang="fr-CA" b="1" dirty="0" err="1" smtClean="0"/>
              <a:t>period</a:t>
            </a:r>
            <a:r>
              <a:rPr lang="fr-CA" dirty="0" smtClean="0"/>
              <a:t> and </a:t>
            </a:r>
            <a:r>
              <a:rPr lang="fr-CA" dirty="0" err="1" smtClean="0"/>
              <a:t>contains</a:t>
            </a:r>
            <a:r>
              <a:rPr lang="fr-CA" dirty="0" smtClean="0"/>
              <a:t> an </a:t>
            </a:r>
            <a:r>
              <a:rPr lang="fr-CA" b="1" dirty="0" err="1" smtClean="0"/>
              <a:t>enumeration</a:t>
            </a:r>
            <a:r>
              <a:rPr lang="fr-CA" b="1" dirty="0" smtClean="0"/>
              <a:t> of all possible </a:t>
            </a:r>
            <a:r>
              <a:rPr lang="fr-CA" dirty="0" err="1" smtClean="0"/>
              <a:t>paths</a:t>
            </a:r>
            <a:r>
              <a:rPr lang="fr-CA" dirty="0" smtClean="0"/>
              <a:t> for </a:t>
            </a:r>
            <a:r>
              <a:rPr lang="fr-CA" b="1" dirty="0" err="1" smtClean="0"/>
              <a:t>each</a:t>
            </a:r>
            <a:r>
              <a:rPr lang="fr-CA" b="1" dirty="0" smtClean="0"/>
              <a:t> </a:t>
            </a:r>
            <a:r>
              <a:rPr lang="fr-CA" b="1" dirty="0" err="1" smtClean="0"/>
              <a:t>developments</a:t>
            </a:r>
            <a:r>
              <a:rPr lang="fr-CA" b="1" dirty="0" smtClean="0"/>
              <a:t>, </a:t>
            </a:r>
            <a:r>
              <a:rPr lang="fr-CA" dirty="0" err="1" smtClean="0"/>
              <a:t>that</a:t>
            </a:r>
            <a:r>
              <a:rPr lang="fr-CA" dirty="0" smtClean="0"/>
              <a:t> a </a:t>
            </a:r>
            <a:r>
              <a:rPr lang="fr-CA" dirty="0" err="1" smtClean="0"/>
              <a:t>strata</a:t>
            </a:r>
            <a:r>
              <a:rPr lang="fr-CA" dirty="0" smtClean="0"/>
              <a:t> </a:t>
            </a:r>
            <a:r>
              <a:rPr lang="fr-CA" dirty="0" err="1" smtClean="0"/>
              <a:t>can</a:t>
            </a:r>
            <a:r>
              <a:rPr lang="fr-CA" dirty="0" smtClean="0"/>
              <a:t> </a:t>
            </a:r>
            <a:r>
              <a:rPr lang="fr-CA" dirty="0" err="1" smtClean="0"/>
              <a:t>take</a:t>
            </a:r>
            <a:r>
              <a:rPr lang="fr-CA" dirty="0" smtClean="0"/>
              <a:t> </a:t>
            </a:r>
            <a:r>
              <a:rPr lang="fr-CA" dirty="0" err="1" smtClean="0"/>
              <a:t>based</a:t>
            </a:r>
            <a:r>
              <a:rPr lang="fr-CA" dirty="0" smtClean="0"/>
              <a:t> on </a:t>
            </a:r>
            <a:r>
              <a:rPr lang="fr-CA" dirty="0" err="1" smtClean="0"/>
              <a:t>its</a:t>
            </a:r>
            <a:r>
              <a:rPr lang="fr-CA" dirty="0" smtClean="0"/>
              <a:t> </a:t>
            </a:r>
            <a:r>
              <a:rPr lang="fr-CA" dirty="0" err="1" smtClean="0"/>
              <a:t>operability</a:t>
            </a:r>
            <a:r>
              <a:rPr lang="fr-CA" dirty="0" smtClean="0"/>
              <a:t> on actions and transitions </a:t>
            </a:r>
            <a:r>
              <a:rPr lang="fr-CA" dirty="0" err="1" smtClean="0"/>
              <a:t>defined</a:t>
            </a:r>
            <a:r>
              <a:rPr lang="fr-CA" dirty="0" smtClean="0"/>
              <a:t> by the user.</a:t>
            </a:r>
          </a:p>
        </p:txBody>
      </p:sp>
    </p:spTree>
    <p:extLst>
      <p:ext uri="{BB962C8B-B14F-4D97-AF65-F5344CB8AC3E}">
        <p14:creationId xmlns:p14="http://schemas.microsoft.com/office/powerpoint/2010/main" val="534953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Spatialy</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referenced</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optimization</a:t>
            </a:r>
            <a:r>
              <a:rPr lang="fr-CA" dirty="0" smtClean="0">
                <a:effectLst>
                  <a:outerShdw blurRad="38100" dist="38100" dir="2700000" algn="tl">
                    <a:srgbClr val="000000">
                      <a:alpha val="43137"/>
                    </a:srgbClr>
                  </a:outerShdw>
                </a:effectLst>
                <a:cs typeface="Arial" panose="020B0604020202020204" pitchFamily="34" charset="0"/>
              </a:rPr>
              <a:t> : the 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26</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1909967" y="1793629"/>
            <a:ext cx="7708490" cy="3733800"/>
          </a:xfrm>
          <a:prstGeom prst="rect">
            <a:avLst/>
          </a:prstGeom>
        </p:spPr>
      </p:pic>
      <p:sp>
        <p:nvSpPr>
          <p:cNvPr id="3" name="ZoneTexte 2"/>
          <p:cNvSpPr txBox="1"/>
          <p:nvPr/>
        </p:nvSpPr>
        <p:spPr>
          <a:xfrm>
            <a:off x="666737" y="1161827"/>
            <a:ext cx="8970726" cy="400110"/>
          </a:xfrm>
          <a:prstGeom prst="rect">
            <a:avLst/>
          </a:prstGeom>
          <a:noFill/>
        </p:spPr>
        <p:txBody>
          <a:bodyPr wrap="none" rtlCol="0">
            <a:spAutoFit/>
          </a:bodyPr>
          <a:lstStyle/>
          <a:p>
            <a:r>
              <a:rPr lang="fr-CA" sz="2000" dirty="0" smtClean="0"/>
              <a:t>An </a:t>
            </a:r>
            <a:r>
              <a:rPr lang="fr-CA" sz="2000" dirty="0" err="1" smtClean="0"/>
              <a:t>example</a:t>
            </a:r>
            <a:r>
              <a:rPr lang="fr-CA" sz="2000" dirty="0" smtClean="0"/>
              <a:t> of a short </a:t>
            </a:r>
            <a:r>
              <a:rPr lang="fr-CA" sz="2000" dirty="0" err="1" smtClean="0"/>
              <a:t>FMTgraph</a:t>
            </a:r>
            <a:r>
              <a:rPr lang="fr-CA" sz="2000" dirty="0" smtClean="0"/>
              <a:t> </a:t>
            </a:r>
            <a:r>
              <a:rPr lang="fr-CA" sz="2000" dirty="0" err="1" smtClean="0"/>
              <a:t>with</a:t>
            </a:r>
            <a:r>
              <a:rPr lang="fr-CA" sz="2000" dirty="0" smtClean="0"/>
              <a:t> unique transitions for </a:t>
            </a:r>
            <a:r>
              <a:rPr lang="fr-CA" sz="2000" dirty="0" err="1" smtClean="0"/>
              <a:t>only</a:t>
            </a:r>
            <a:r>
              <a:rPr lang="fr-CA" sz="2000" dirty="0" smtClean="0"/>
              <a:t> </a:t>
            </a:r>
            <a:r>
              <a:rPr lang="fr-CA" sz="2000" dirty="0" err="1" smtClean="0"/>
              <a:t>two</a:t>
            </a:r>
            <a:r>
              <a:rPr lang="fr-CA" sz="2000" dirty="0" smtClean="0"/>
              <a:t> </a:t>
            </a:r>
            <a:r>
              <a:rPr lang="fr-CA" sz="2000" dirty="0" err="1" smtClean="0"/>
              <a:t>periods</a:t>
            </a:r>
            <a:r>
              <a:rPr lang="fr-CA" sz="2000" dirty="0" smtClean="0"/>
              <a:t>: </a:t>
            </a:r>
            <a:endParaRPr lang="fr-CA" sz="2000" dirty="0"/>
          </a:p>
        </p:txBody>
      </p:sp>
    </p:spTree>
    <p:extLst>
      <p:ext uri="{BB962C8B-B14F-4D97-AF65-F5344CB8AC3E}">
        <p14:creationId xmlns:p14="http://schemas.microsoft.com/office/powerpoint/2010/main" val="216150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But </a:t>
            </a:r>
            <a:r>
              <a:rPr lang="fr-CA" dirty="0" err="1" smtClean="0">
                <a:effectLst>
                  <a:outerShdw blurRad="38100" dist="38100" dir="2700000" algn="tl">
                    <a:srgbClr val="000000">
                      <a:alpha val="43137"/>
                    </a:srgbClr>
                  </a:outerShdw>
                </a:effectLst>
                <a:cs typeface="Arial" panose="020B0604020202020204" pitchFamily="34" charset="0"/>
              </a:rPr>
              <a:t>what</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is</a:t>
            </a:r>
            <a:r>
              <a:rPr lang="fr-CA" dirty="0" smtClean="0">
                <a:effectLst>
                  <a:outerShdw blurRad="38100" dist="38100" dir="2700000" algn="tl">
                    <a:srgbClr val="000000">
                      <a:alpha val="43137"/>
                    </a:srgbClr>
                  </a:outerShdw>
                </a:effectLst>
                <a:cs typeface="Arial" panose="020B0604020202020204" pitchFamily="34" charset="0"/>
              </a:rPr>
              <a:t> a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space réservé du contenu 9"/>
          <p:cNvSpPr>
            <a:spLocks noGrp="1"/>
          </p:cNvSpPr>
          <p:nvPr>
            <p:ph idx="1"/>
          </p:nvPr>
        </p:nvSpPr>
        <p:spPr>
          <a:xfrm>
            <a:off x="666737" y="1052736"/>
            <a:ext cx="10363200" cy="3456384"/>
          </a:xfrm>
        </p:spPr>
        <p:txBody>
          <a:bodyPr/>
          <a:lstStyle/>
          <a:p>
            <a:r>
              <a:rPr lang="fr-CA" b="1" dirty="0" err="1" smtClean="0"/>
              <a:t>FMTdevelopment</a:t>
            </a:r>
            <a:r>
              <a:rPr lang="fr-CA" b="1" dirty="0" smtClean="0"/>
              <a:t> </a:t>
            </a:r>
            <a:r>
              <a:rPr lang="fr-CA" dirty="0" err="1" smtClean="0"/>
              <a:t>is</a:t>
            </a:r>
            <a:r>
              <a:rPr lang="fr-CA" dirty="0" smtClean="0"/>
              <a:t> one of the </a:t>
            </a:r>
            <a:r>
              <a:rPr lang="fr-CA" dirty="0" err="1" smtClean="0"/>
              <a:t>most</a:t>
            </a:r>
            <a:r>
              <a:rPr lang="fr-CA" dirty="0" smtClean="0"/>
              <a:t> important class in FMT. This class </a:t>
            </a:r>
            <a:r>
              <a:rPr lang="fr-CA" dirty="0" err="1" smtClean="0"/>
              <a:t>represent</a:t>
            </a:r>
            <a:r>
              <a:rPr lang="fr-CA" dirty="0" smtClean="0"/>
              <a:t> a </a:t>
            </a:r>
            <a:r>
              <a:rPr lang="fr-CA" b="1" dirty="0" err="1" smtClean="0"/>
              <a:t>forest</a:t>
            </a:r>
            <a:r>
              <a:rPr lang="fr-CA" b="1" dirty="0" smtClean="0"/>
              <a:t> stand </a:t>
            </a:r>
            <a:r>
              <a:rPr lang="fr-CA" dirty="0" smtClean="0"/>
              <a:t>(or a </a:t>
            </a:r>
            <a:r>
              <a:rPr lang="fr-CA" dirty="0" err="1" smtClean="0"/>
              <a:t>strata</a:t>
            </a:r>
            <a:r>
              <a:rPr lang="fr-CA" dirty="0" smtClean="0"/>
              <a:t>). It </a:t>
            </a:r>
            <a:r>
              <a:rPr lang="fr-CA" dirty="0" err="1" smtClean="0"/>
              <a:t>contains</a:t>
            </a:r>
            <a:r>
              <a:rPr lang="fr-CA" dirty="0" smtClean="0"/>
              <a:t> informations on the </a:t>
            </a:r>
            <a:r>
              <a:rPr lang="fr-CA" b="1" dirty="0" err="1" smtClean="0"/>
              <a:t>different</a:t>
            </a:r>
            <a:r>
              <a:rPr lang="fr-CA" b="1" dirty="0" smtClean="0"/>
              <a:t> attributs of the model </a:t>
            </a:r>
            <a:r>
              <a:rPr lang="fr-CA" b="1" dirty="0" err="1" smtClean="0"/>
              <a:t>themes</a:t>
            </a:r>
            <a:r>
              <a:rPr lang="fr-CA" b="1" dirty="0" smtClean="0"/>
              <a:t> </a:t>
            </a:r>
            <a:r>
              <a:rPr lang="fr-CA" dirty="0" smtClean="0"/>
              <a:t>(</a:t>
            </a:r>
            <a:r>
              <a:rPr lang="fr-CA" dirty="0" err="1" smtClean="0"/>
              <a:t>FMTmask</a:t>
            </a:r>
            <a:r>
              <a:rPr lang="fr-CA" dirty="0" smtClean="0"/>
              <a:t>), the stand </a:t>
            </a:r>
            <a:r>
              <a:rPr lang="fr-CA" b="1" dirty="0" err="1" smtClean="0"/>
              <a:t>age</a:t>
            </a:r>
            <a:r>
              <a:rPr lang="fr-CA" dirty="0" smtClean="0"/>
              <a:t>, the </a:t>
            </a:r>
            <a:r>
              <a:rPr lang="fr-CA" b="1" dirty="0" err="1" smtClean="0"/>
              <a:t>period</a:t>
            </a:r>
            <a:r>
              <a:rPr lang="fr-CA" dirty="0" smtClean="0"/>
              <a:t> at </a:t>
            </a:r>
            <a:r>
              <a:rPr lang="fr-CA" dirty="0" err="1" smtClean="0"/>
              <a:t>which</a:t>
            </a:r>
            <a:r>
              <a:rPr lang="fr-CA" dirty="0" smtClean="0"/>
              <a:t> the stand </a:t>
            </a:r>
            <a:r>
              <a:rPr lang="fr-CA" dirty="0" err="1" smtClean="0"/>
              <a:t>exist</a:t>
            </a:r>
            <a:r>
              <a:rPr lang="fr-CA" dirty="0" smtClean="0"/>
              <a:t> and the </a:t>
            </a:r>
            <a:r>
              <a:rPr lang="fr-CA" b="1" dirty="0" smtClean="0"/>
              <a:t>lock</a:t>
            </a:r>
            <a:r>
              <a:rPr lang="fr-CA" dirty="0" smtClean="0"/>
              <a:t> </a:t>
            </a:r>
            <a:r>
              <a:rPr lang="fr-CA" dirty="0" err="1" smtClean="0"/>
              <a:t>level</a:t>
            </a:r>
            <a:r>
              <a:rPr lang="fr-CA" dirty="0" smtClean="0"/>
              <a:t> of the stand. </a:t>
            </a:r>
            <a:endParaRPr lang="fr-CA" dirty="0"/>
          </a:p>
          <a:p>
            <a:r>
              <a:rPr lang="fr-CA" dirty="0" err="1" smtClean="0"/>
              <a:t>FMTdevelopment</a:t>
            </a:r>
            <a:r>
              <a:rPr lang="fr-CA" dirty="0" smtClean="0"/>
              <a:t> </a:t>
            </a:r>
            <a:r>
              <a:rPr lang="fr-CA" dirty="0" err="1" smtClean="0"/>
              <a:t>is</a:t>
            </a:r>
            <a:r>
              <a:rPr lang="fr-CA" dirty="0" smtClean="0"/>
              <a:t> the parent class of </a:t>
            </a:r>
            <a:r>
              <a:rPr lang="fr-CA" dirty="0" err="1" smtClean="0"/>
              <a:t>two</a:t>
            </a:r>
            <a:r>
              <a:rPr lang="fr-CA" dirty="0" smtClean="0"/>
              <a:t> classes:</a:t>
            </a:r>
          </a:p>
          <a:p>
            <a:pPr lvl="1">
              <a:buFont typeface="Arial" panose="020B0604020202020204" pitchFamily="34" charset="0"/>
              <a:buChar char="•"/>
            </a:pPr>
            <a:r>
              <a:rPr lang="fr-CA" dirty="0" smtClean="0"/>
              <a:t>	</a:t>
            </a:r>
            <a:r>
              <a:rPr lang="fr-CA" b="1" dirty="0" err="1" smtClean="0"/>
              <a:t>FMTactualdevelopment</a:t>
            </a:r>
            <a:endParaRPr lang="fr-CA" b="1" dirty="0" smtClean="0"/>
          </a:p>
          <a:p>
            <a:pPr lvl="1">
              <a:buFont typeface="Arial" panose="020B0604020202020204" pitchFamily="34" charset="0"/>
              <a:buChar char="•"/>
            </a:pPr>
            <a:r>
              <a:rPr lang="fr-CA" dirty="0"/>
              <a:t>	</a:t>
            </a:r>
            <a:r>
              <a:rPr lang="fr-CA" b="1" dirty="0" err="1" smtClean="0"/>
              <a:t>FMTfuturdevelopment</a:t>
            </a:r>
            <a:endParaRPr lang="fr-CA" b="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27</a:t>
            </a:fld>
            <a:endParaRPr lang="fr-FR" altLang="fr-FR" sz="1100" dirty="0">
              <a:solidFill>
                <a:schemeClr val="tx1"/>
              </a:solidFill>
            </a:endParaRPr>
          </a:p>
        </p:txBody>
      </p:sp>
      <p:pic>
        <p:nvPicPr>
          <p:cNvPr id="3" name="Image 2"/>
          <p:cNvPicPr>
            <a:picLocks noChangeAspect="1"/>
          </p:cNvPicPr>
          <p:nvPr/>
        </p:nvPicPr>
        <p:blipFill>
          <a:blip r:embed="rId3"/>
          <a:stretch>
            <a:fillRect/>
          </a:stretch>
        </p:blipFill>
        <p:spPr>
          <a:xfrm>
            <a:off x="6240016" y="3658476"/>
            <a:ext cx="4067743" cy="1714739"/>
          </a:xfrm>
          <a:prstGeom prst="rect">
            <a:avLst/>
          </a:prstGeom>
        </p:spPr>
      </p:pic>
    </p:spTree>
    <p:extLst>
      <p:ext uri="{BB962C8B-B14F-4D97-AF65-F5344CB8AC3E}">
        <p14:creationId xmlns:p14="http://schemas.microsoft.com/office/powerpoint/2010/main" val="2485245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But </a:t>
            </a:r>
            <a:r>
              <a:rPr lang="fr-CA" dirty="0" err="1">
                <a:effectLst>
                  <a:outerShdw blurRad="38100" dist="38100" dir="2700000" algn="tl">
                    <a:srgbClr val="000000">
                      <a:alpha val="43137"/>
                    </a:srgbClr>
                  </a:outerShdw>
                </a:effectLst>
                <a:cs typeface="Arial" panose="020B0604020202020204" pitchFamily="34" charset="0"/>
              </a:rPr>
              <a:t>what</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is</a:t>
            </a:r>
            <a:r>
              <a:rPr lang="fr-CA" dirty="0">
                <a:effectLst>
                  <a:outerShdw blurRad="38100" dist="38100" dir="2700000" algn="tl">
                    <a:srgbClr val="000000">
                      <a:alpha val="43137"/>
                    </a:srgbClr>
                  </a:outerShdw>
                </a:effectLst>
                <a:cs typeface="Arial" panose="020B0604020202020204" pitchFamily="34" charset="0"/>
              </a:rPr>
              <a:t> an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28</a:t>
            </a:fld>
            <a:endParaRPr lang="fr-FR" altLang="fr-FR" sz="1100" dirty="0">
              <a:solidFill>
                <a:schemeClr val="tx1"/>
              </a:solidFill>
            </a:endParaRPr>
          </a:p>
        </p:txBody>
      </p:sp>
      <p:grpSp>
        <p:nvGrpSpPr>
          <p:cNvPr id="10" name="Groupe 9"/>
          <p:cNvGrpSpPr/>
          <p:nvPr/>
        </p:nvGrpSpPr>
        <p:grpSpPr>
          <a:xfrm>
            <a:off x="3647728" y="1608394"/>
            <a:ext cx="2592288" cy="1803502"/>
            <a:chOff x="3647728" y="1608394"/>
            <a:chExt cx="2592288" cy="1803502"/>
          </a:xfrm>
        </p:grpSpPr>
        <p:sp>
          <p:nvSpPr>
            <p:cNvPr id="7" name="Rectangle 6"/>
            <p:cNvSpPr/>
            <p:nvPr/>
          </p:nvSpPr>
          <p:spPr bwMode="auto">
            <a:xfrm>
              <a:off x="3647728" y="2137299"/>
              <a:ext cx="2592288" cy="1274597"/>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8" name="ZoneTexte 7"/>
            <p:cNvSpPr txBox="1"/>
            <p:nvPr/>
          </p:nvSpPr>
          <p:spPr>
            <a:xfrm>
              <a:off x="3647728" y="1608394"/>
              <a:ext cx="2592288" cy="461665"/>
            </a:xfrm>
            <a:prstGeom prst="rect">
              <a:avLst/>
            </a:prstGeom>
            <a:noFill/>
          </p:spPr>
          <p:txBody>
            <a:bodyPr wrap="square" rtlCol="0">
              <a:spAutoFit/>
            </a:bodyPr>
            <a:lstStyle/>
            <a:p>
              <a:pPr algn="ctr"/>
              <a:r>
                <a:rPr lang="fr-CA" dirty="0" smtClean="0"/>
                <a:t>Section AREA</a:t>
              </a:r>
              <a:endParaRPr lang="fr-CA" dirty="0"/>
            </a:p>
          </p:txBody>
        </p:sp>
      </p:grpSp>
      <p:pic>
        <p:nvPicPr>
          <p:cNvPr id="9" name="Espace réservé du contenu 8"/>
          <p:cNvPicPr>
            <a:picLocks noGrp="1" noChangeAspect="1"/>
          </p:cNvPicPr>
          <p:nvPr>
            <p:ph idx="1"/>
          </p:nvPr>
        </p:nvPicPr>
        <p:blipFill>
          <a:blip r:embed="rId3"/>
          <a:stretch>
            <a:fillRect/>
          </a:stretch>
        </p:blipFill>
        <p:spPr>
          <a:xfrm>
            <a:off x="3863752" y="1115965"/>
            <a:ext cx="7708490" cy="3733800"/>
          </a:xfrm>
          <a:prstGeom prst="rect">
            <a:avLst/>
          </a:prstGeom>
        </p:spPr>
      </p:pic>
      <p:sp>
        <p:nvSpPr>
          <p:cNvPr id="20" name="ZoneTexte 19"/>
          <p:cNvSpPr txBox="1"/>
          <p:nvPr/>
        </p:nvSpPr>
        <p:spPr>
          <a:xfrm>
            <a:off x="1055440" y="4653136"/>
            <a:ext cx="184731" cy="461665"/>
          </a:xfrm>
          <a:prstGeom prst="rect">
            <a:avLst/>
          </a:prstGeom>
          <a:noFill/>
        </p:spPr>
        <p:txBody>
          <a:bodyPr wrap="none" rtlCol="0">
            <a:spAutoFit/>
          </a:bodyPr>
          <a:lstStyle/>
          <a:p>
            <a:endParaRPr lang="fr-CA" dirty="0"/>
          </a:p>
        </p:txBody>
      </p:sp>
      <p:sp>
        <p:nvSpPr>
          <p:cNvPr id="21" name="ZoneTexte 20"/>
          <p:cNvSpPr txBox="1"/>
          <p:nvPr/>
        </p:nvSpPr>
        <p:spPr>
          <a:xfrm>
            <a:off x="191344" y="2774597"/>
            <a:ext cx="3276859" cy="577081"/>
          </a:xfrm>
          <a:prstGeom prst="rect">
            <a:avLst/>
          </a:prstGeom>
          <a:noFill/>
        </p:spPr>
        <p:txBody>
          <a:bodyPr wrap="none" rtlCol="0">
            <a:spAutoFit/>
          </a:bodyPr>
          <a:lstStyle/>
          <a:p>
            <a:pPr algn="just" defTabSz="540000"/>
            <a:r>
              <a:rPr lang="fr-CA" sz="1050" dirty="0" smtClean="0"/>
              <a:t>TH1	TH2	TH3	AGE	AREA	LOCK</a:t>
            </a:r>
          </a:p>
          <a:p>
            <a:pPr algn="just" defTabSz="540000"/>
            <a:endParaRPr lang="fr-CA" sz="1050" dirty="0" smtClean="0"/>
          </a:p>
          <a:p>
            <a:pPr algn="just" defTabSz="540000"/>
            <a:r>
              <a:rPr lang="fr-CA" sz="1050" dirty="0" smtClean="0"/>
              <a:t>U1	 P1	OA1 	12 	403.28	0</a:t>
            </a:r>
            <a:endParaRPr lang="fr-CA" sz="1050" dirty="0"/>
          </a:p>
        </p:txBody>
      </p:sp>
      <p:sp>
        <p:nvSpPr>
          <p:cNvPr id="23" name="Rectangle à coins arrondis 22"/>
          <p:cNvSpPr/>
          <p:nvPr/>
        </p:nvSpPr>
        <p:spPr bwMode="auto">
          <a:xfrm>
            <a:off x="191344" y="3097890"/>
            <a:ext cx="1599799" cy="253787"/>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Ellipse 23"/>
          <p:cNvSpPr/>
          <p:nvPr/>
        </p:nvSpPr>
        <p:spPr bwMode="auto">
          <a:xfrm>
            <a:off x="0" y="2510650"/>
            <a:ext cx="3575720" cy="1080120"/>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à coins arrondis 24"/>
          <p:cNvSpPr/>
          <p:nvPr/>
        </p:nvSpPr>
        <p:spPr bwMode="auto">
          <a:xfrm>
            <a:off x="202901" y="2794976"/>
            <a:ext cx="475393" cy="222355"/>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8" name="Connecteur droit avec flèche 37"/>
          <p:cNvCxnSpPr/>
          <p:nvPr/>
        </p:nvCxnSpPr>
        <p:spPr bwMode="auto">
          <a:xfrm flipH="1" flipV="1">
            <a:off x="3570381" y="3037681"/>
            <a:ext cx="324531" cy="5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ZoneTexte 44"/>
          <p:cNvSpPr txBox="1"/>
          <p:nvPr/>
        </p:nvSpPr>
        <p:spPr>
          <a:xfrm>
            <a:off x="191344" y="4319300"/>
            <a:ext cx="3672408" cy="869871"/>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FMTmask</a:t>
            </a:r>
            <a:endParaRPr lang="fr-CA" sz="2000" dirty="0" smtClean="0"/>
          </a:p>
          <a:p>
            <a:r>
              <a:rPr lang="fr-CA" sz="1400" dirty="0" err="1" smtClean="0"/>
              <a:t>Contains</a:t>
            </a:r>
            <a:r>
              <a:rPr lang="fr-CA" sz="1400" dirty="0" smtClean="0"/>
              <a:t> informations of for all </a:t>
            </a:r>
            <a:r>
              <a:rPr lang="fr-CA" sz="1400" dirty="0" err="1" smtClean="0"/>
              <a:t>attributes</a:t>
            </a:r>
            <a:r>
              <a:rPr lang="fr-CA" sz="1400" dirty="0" smtClean="0"/>
              <a:t> of a </a:t>
            </a:r>
            <a:r>
              <a:rPr lang="fr-CA" sz="1400" dirty="0" err="1" smtClean="0"/>
              <a:t>given</a:t>
            </a:r>
            <a:r>
              <a:rPr lang="fr-CA" sz="1400" dirty="0" smtClean="0"/>
              <a:t> </a:t>
            </a:r>
            <a:r>
              <a:rPr lang="fr-CA" sz="1400" dirty="0" err="1" smtClean="0"/>
              <a:t>forest</a:t>
            </a:r>
            <a:r>
              <a:rPr lang="fr-CA" sz="1400" dirty="0" smtClean="0"/>
              <a:t> stand (</a:t>
            </a:r>
            <a:r>
              <a:rPr lang="fr-CA" sz="1400" dirty="0" err="1" smtClean="0"/>
              <a:t>FMTdevelopement</a:t>
            </a:r>
            <a:r>
              <a:rPr lang="fr-CA" sz="1400" dirty="0" smtClean="0"/>
              <a:t>).</a:t>
            </a:r>
            <a:endParaRPr lang="fr-CA" sz="1400" dirty="0"/>
          </a:p>
        </p:txBody>
      </p:sp>
      <p:cxnSp>
        <p:nvCxnSpPr>
          <p:cNvPr id="48" name="Connecteur droit avec flèche 47"/>
          <p:cNvCxnSpPr>
            <a:stCxn id="23" idx="2"/>
          </p:cNvCxnSpPr>
          <p:nvPr/>
        </p:nvCxnSpPr>
        <p:spPr bwMode="auto">
          <a:xfrm flipH="1">
            <a:off x="991243" y="3351677"/>
            <a:ext cx="1" cy="9676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1" name="ZoneTexte 50"/>
          <p:cNvSpPr txBox="1"/>
          <p:nvPr/>
        </p:nvSpPr>
        <p:spPr>
          <a:xfrm>
            <a:off x="191344" y="1055234"/>
            <a:ext cx="3162964" cy="1104067"/>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FMTtheme</a:t>
            </a:r>
            <a:endParaRPr lang="fr-CA" sz="2000" dirty="0" smtClean="0"/>
          </a:p>
          <a:p>
            <a:r>
              <a:rPr lang="fr-CA" sz="1400" dirty="0" err="1" smtClean="0"/>
              <a:t>Contains</a:t>
            </a:r>
            <a:r>
              <a:rPr lang="fr-CA" sz="1400" dirty="0" smtClean="0"/>
              <a:t> all possible </a:t>
            </a:r>
            <a:r>
              <a:rPr lang="fr-CA" sz="1400" dirty="0" err="1" smtClean="0"/>
              <a:t>attributes</a:t>
            </a:r>
            <a:r>
              <a:rPr lang="fr-CA" sz="1400" dirty="0" smtClean="0"/>
              <a:t> of a </a:t>
            </a:r>
            <a:r>
              <a:rPr lang="fr-CA" sz="1400" dirty="0" err="1" smtClean="0"/>
              <a:t>element</a:t>
            </a:r>
            <a:r>
              <a:rPr lang="fr-CA" sz="1400" dirty="0" smtClean="0"/>
              <a:t> of </a:t>
            </a:r>
            <a:r>
              <a:rPr lang="fr-CA" sz="1400" dirty="0" err="1" smtClean="0"/>
              <a:t>FMTmask</a:t>
            </a:r>
            <a:r>
              <a:rPr lang="fr-CA" sz="1400" dirty="0" smtClean="0"/>
              <a:t>. Is </a:t>
            </a:r>
            <a:r>
              <a:rPr lang="fr-CA" sz="1400" dirty="0" err="1" smtClean="0"/>
              <a:t>based</a:t>
            </a:r>
            <a:r>
              <a:rPr lang="fr-CA" sz="1400" dirty="0" smtClean="0"/>
              <a:t> on the </a:t>
            </a:r>
            <a:r>
              <a:rPr lang="fr-CA" sz="1400" dirty="0" err="1" smtClean="0"/>
              <a:t>landscape</a:t>
            </a:r>
            <a:r>
              <a:rPr lang="fr-CA" sz="1400" dirty="0" smtClean="0"/>
              <a:t> section.</a:t>
            </a:r>
            <a:endParaRPr lang="fr-CA" sz="1400" dirty="0"/>
          </a:p>
        </p:txBody>
      </p:sp>
      <p:cxnSp>
        <p:nvCxnSpPr>
          <p:cNvPr id="53" name="Connecteur droit avec flèche 52"/>
          <p:cNvCxnSpPr>
            <a:stCxn id="25" idx="0"/>
          </p:cNvCxnSpPr>
          <p:nvPr/>
        </p:nvCxnSpPr>
        <p:spPr bwMode="auto">
          <a:xfrm flipH="1" flipV="1">
            <a:off x="440597" y="2159301"/>
            <a:ext cx="1" cy="6356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830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45"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Main </a:t>
            </a:r>
            <a:r>
              <a:rPr lang="fr-CA" dirty="0" err="1" smtClean="0">
                <a:effectLst>
                  <a:outerShdw blurRad="38100" dist="38100" dir="2700000" algn="tl">
                    <a:srgbClr val="000000">
                      <a:alpha val="43137"/>
                    </a:srgbClr>
                  </a:outerShdw>
                </a:effectLst>
                <a:cs typeface="Arial" panose="020B0604020202020204" pitchFamily="34" charset="0"/>
              </a:rPr>
              <a:t>functions</a:t>
            </a:r>
            <a:r>
              <a:rPr lang="fr-CA" dirty="0" smtClean="0">
                <a:effectLst>
                  <a:outerShdw blurRad="38100" dist="38100" dir="2700000" algn="tl">
                    <a:srgbClr val="000000">
                      <a:alpha val="43137"/>
                    </a:srgbClr>
                  </a:outerShdw>
                </a:effectLst>
                <a:cs typeface="Arial" panose="020B0604020202020204" pitchFamily="34" charset="0"/>
              </a:rPr>
              <a:t> of </a:t>
            </a:r>
            <a:r>
              <a:rPr lang="fr-CA" dirty="0" err="1" smtClean="0">
                <a:effectLst>
                  <a:outerShdw blurRad="38100" dist="38100" dir="2700000" algn="tl">
                    <a:srgbClr val="000000">
                      <a:alpha val="43137"/>
                    </a:srgbClr>
                  </a:outerShdw>
                </a:effectLst>
                <a:cs typeface="Arial" panose="020B0604020202020204" pitchFamily="34" charset="0"/>
              </a:rPr>
              <a:t>FMTdevelopment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29</a:t>
            </a:fld>
            <a:endParaRPr lang="fr-FR" altLang="fr-FR" sz="1100" dirty="0">
              <a:solidFill>
                <a:schemeClr val="tx1"/>
              </a:solidFill>
            </a:endParaRPr>
          </a:p>
        </p:txBody>
      </p:sp>
      <p:sp>
        <p:nvSpPr>
          <p:cNvPr id="16" name="Espace réservé du contenu 15"/>
          <p:cNvSpPr>
            <a:spLocks noGrp="1"/>
          </p:cNvSpPr>
          <p:nvPr>
            <p:ph idx="1"/>
          </p:nvPr>
        </p:nvSpPr>
        <p:spPr>
          <a:xfrm>
            <a:off x="666737" y="1052736"/>
            <a:ext cx="10363200" cy="4824536"/>
          </a:xfrm>
        </p:spPr>
        <p:txBody>
          <a:bodyPr/>
          <a:lstStyle/>
          <a:p>
            <a:pPr lvl="1">
              <a:buFont typeface="Arial" panose="020B0604020202020204" pitchFamily="34" charset="0"/>
              <a:buChar char="•"/>
            </a:pPr>
            <a:r>
              <a:rPr lang="fr-CA" dirty="0" err="1" smtClean="0"/>
              <a:t>Make</a:t>
            </a:r>
            <a:r>
              <a:rPr lang="fr-CA" dirty="0" smtClean="0"/>
              <a:t> the stand </a:t>
            </a:r>
            <a:r>
              <a:rPr lang="fr-CA" dirty="0" err="1" smtClean="0"/>
              <a:t>grow</a:t>
            </a:r>
            <a:r>
              <a:rPr lang="fr-CA" dirty="0" smtClean="0"/>
              <a: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Test the </a:t>
            </a:r>
            <a:r>
              <a:rPr lang="fr-CA" dirty="0" err="1" smtClean="0"/>
              <a:t>operability</a:t>
            </a:r>
            <a:r>
              <a:rPr lang="fr-CA" dirty="0" smtClean="0"/>
              <a:t> for a </a:t>
            </a:r>
            <a:r>
              <a:rPr lang="fr-CA" dirty="0" err="1" smtClean="0"/>
              <a:t>given</a:t>
            </a:r>
            <a:r>
              <a:rPr lang="fr-CA" dirty="0" smtClean="0"/>
              <a:t> action </a:t>
            </a:r>
            <a:r>
              <a:rPr lang="fr-CA" dirty="0" err="1" smtClean="0"/>
              <a:t>based</a:t>
            </a:r>
            <a:r>
              <a:rPr lang="fr-CA" dirty="0" smtClean="0"/>
              <a:t> on a </a:t>
            </a:r>
            <a:r>
              <a:rPr lang="fr-CA" dirty="0" err="1" smtClean="0"/>
              <a:t>yield</a:t>
            </a:r>
            <a:r>
              <a:rPr lang="fr-CA" dirty="0" smtClean="0"/>
              <a:t> section: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Operate</a:t>
            </a:r>
            <a:r>
              <a:rPr lang="fr-CA" dirty="0" smtClean="0"/>
              <a:t> the stand:</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a:p>
            <a:pPr marL="0" indent="0"/>
            <a:r>
              <a:rPr lang="fr-CA" sz="1800" dirty="0" smtClean="0"/>
              <a:t>*</a:t>
            </a:r>
            <a:r>
              <a:rPr lang="fr-CA" sz="1800" dirty="0" err="1" smtClean="0"/>
              <a:t>Those</a:t>
            </a:r>
            <a:r>
              <a:rPr lang="fr-CA" sz="1800" dirty="0" smtClean="0"/>
              <a:t> </a:t>
            </a:r>
            <a:r>
              <a:rPr lang="fr-CA" sz="1800" dirty="0" err="1" smtClean="0"/>
              <a:t>functions</a:t>
            </a:r>
            <a:r>
              <a:rPr lang="fr-CA" sz="1800" dirty="0" smtClean="0"/>
              <a:t> are </a:t>
            </a:r>
            <a:r>
              <a:rPr lang="fr-CA" sz="1800" dirty="0" err="1" smtClean="0"/>
              <a:t>used</a:t>
            </a:r>
            <a:r>
              <a:rPr lang="fr-CA" sz="1800" dirty="0" smtClean="0"/>
              <a:t> by </a:t>
            </a:r>
            <a:r>
              <a:rPr lang="fr-CA" sz="1800" dirty="0" err="1" smtClean="0"/>
              <a:t>FMTlpmodel</a:t>
            </a:r>
            <a:r>
              <a:rPr lang="fr-CA" sz="1800" dirty="0" smtClean="0"/>
              <a:t> </a:t>
            </a:r>
            <a:r>
              <a:rPr lang="fr-CA" sz="1800" dirty="0" err="1" smtClean="0"/>
              <a:t>during</a:t>
            </a:r>
            <a:r>
              <a:rPr lang="fr-CA" sz="1800" dirty="0" smtClean="0"/>
              <a:t> the construction of the </a:t>
            </a:r>
            <a:r>
              <a:rPr lang="fr-CA" sz="1800" dirty="0" err="1" smtClean="0"/>
              <a:t>FMTgraph</a:t>
            </a:r>
            <a:r>
              <a:rPr lang="fr-CA" sz="1800" dirty="0" smtClean="0"/>
              <a:t> </a:t>
            </a:r>
            <a:r>
              <a:rPr lang="fr-CA" sz="1800" dirty="0" err="1" smtClean="0"/>
              <a:t>done</a:t>
            </a:r>
            <a:r>
              <a:rPr lang="fr-CA" sz="1800" dirty="0" smtClean="0"/>
              <a:t> in the </a:t>
            </a:r>
            <a:r>
              <a:rPr lang="fr-CA" sz="1800" dirty="0" err="1" smtClean="0"/>
              <a:t>function</a:t>
            </a:r>
            <a:r>
              <a:rPr lang="fr-CA" sz="1800" dirty="0" smtClean="0"/>
              <a:t> </a:t>
            </a:r>
            <a:r>
              <a:rPr lang="fr-CA" sz="1800" dirty="0" err="1" smtClean="0"/>
              <a:t>FMTsrmodel</a:t>
            </a:r>
            <a:r>
              <a:rPr lang="fr-CA" sz="1800" dirty="0" smtClean="0"/>
              <a:t>::</a:t>
            </a:r>
            <a:r>
              <a:rPr lang="fr-CA" sz="1800" dirty="0" err="1" smtClean="0"/>
              <a:t>buildperiod</a:t>
            </a:r>
            <a:r>
              <a:rPr lang="fr-CA" sz="1800" dirty="0" smtClean="0"/>
              <a:t>.</a:t>
            </a:r>
            <a:endParaRPr lang="fr-CA" sz="1800" dirty="0"/>
          </a:p>
        </p:txBody>
      </p:sp>
      <p:pic>
        <p:nvPicPr>
          <p:cNvPr id="30" name="Image 29"/>
          <p:cNvPicPr>
            <a:picLocks noChangeAspect="1"/>
          </p:cNvPicPr>
          <p:nvPr/>
        </p:nvPicPr>
        <p:blipFill rotWithShape="1">
          <a:blip r:embed="rId3"/>
          <a:srcRect l="12005" t="1820" r="54695" b="92721"/>
          <a:stretch/>
        </p:blipFill>
        <p:spPr>
          <a:xfrm>
            <a:off x="1947787" y="1698154"/>
            <a:ext cx="3816425" cy="216024"/>
          </a:xfrm>
          <a:prstGeom prst="rect">
            <a:avLst/>
          </a:prstGeom>
        </p:spPr>
      </p:pic>
      <p:pic>
        <p:nvPicPr>
          <p:cNvPr id="31" name="Image 30"/>
          <p:cNvPicPr>
            <a:picLocks noChangeAspect="1"/>
          </p:cNvPicPr>
          <p:nvPr/>
        </p:nvPicPr>
        <p:blipFill rotWithShape="1">
          <a:blip r:embed="rId3"/>
          <a:srcRect l="26492" t="9352" r="16332" b="83368"/>
          <a:stretch/>
        </p:blipFill>
        <p:spPr>
          <a:xfrm>
            <a:off x="1947787" y="2923950"/>
            <a:ext cx="6552728" cy="288032"/>
          </a:xfrm>
          <a:prstGeom prst="rect">
            <a:avLst/>
          </a:prstGeom>
        </p:spPr>
      </p:pic>
      <p:pic>
        <p:nvPicPr>
          <p:cNvPr id="32" name="Image 31"/>
          <p:cNvPicPr>
            <a:picLocks noChangeAspect="1"/>
          </p:cNvPicPr>
          <p:nvPr/>
        </p:nvPicPr>
        <p:blipFill rotWithShape="1">
          <a:blip r:embed="rId3"/>
          <a:srcRect l="1209" t="61184" r="1722" b="25738"/>
          <a:stretch/>
        </p:blipFill>
        <p:spPr>
          <a:xfrm>
            <a:off x="1947787" y="4194178"/>
            <a:ext cx="9289032" cy="432048"/>
          </a:xfrm>
          <a:prstGeom prst="rect">
            <a:avLst/>
          </a:prstGeom>
        </p:spPr>
      </p:pic>
    </p:spTree>
    <p:extLst>
      <p:ext uri="{BB962C8B-B14F-4D97-AF65-F5344CB8AC3E}">
        <p14:creationId xmlns:p14="http://schemas.microsoft.com/office/powerpoint/2010/main" val="3393103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err="1" smtClean="0"/>
              <a:t>is</a:t>
            </a:r>
            <a:r>
              <a:rPr lang="fr-CA" dirty="0" smtClean="0"/>
              <a:t> a open source C++ </a:t>
            </a:r>
            <a:r>
              <a:rPr lang="fr-CA" dirty="0" err="1" smtClean="0"/>
              <a:t>object</a:t>
            </a:r>
            <a:r>
              <a:rPr lang="fr-CA" dirty="0" smtClean="0"/>
              <a:t> </a:t>
            </a:r>
            <a:r>
              <a:rPr lang="fr-CA" dirty="0" err="1" smtClean="0"/>
              <a:t>oriented</a:t>
            </a:r>
            <a:r>
              <a:rPr lang="fr-CA" dirty="0" smtClean="0"/>
              <a:t> </a:t>
            </a:r>
            <a:r>
              <a:rPr lang="fr-CA" dirty="0" err="1" smtClean="0"/>
              <a:t>library</a:t>
            </a:r>
            <a:r>
              <a:rPr lang="fr-CA" dirty="0" smtClean="0"/>
              <a:t> </a:t>
            </a:r>
            <a:r>
              <a:rPr lang="fr-CA" dirty="0" err="1" smtClean="0"/>
              <a:t>build</a:t>
            </a:r>
            <a:r>
              <a:rPr lang="fr-CA" dirty="0" smtClean="0"/>
              <a:t> for </a:t>
            </a:r>
            <a:r>
              <a:rPr lang="fr-CA" dirty="0" err="1" smtClean="0"/>
              <a:t>forest</a:t>
            </a:r>
            <a:r>
              <a:rPr lang="fr-CA" dirty="0" smtClean="0"/>
              <a:t> management. </a:t>
            </a:r>
          </a:p>
          <a:p>
            <a:pPr marL="0"/>
            <a:r>
              <a:rPr lang="fr-CA" dirty="0" smtClean="0"/>
              <a:t>It </a:t>
            </a:r>
            <a:r>
              <a:rPr lang="fr-CA" dirty="0" err="1" smtClean="0"/>
              <a:t>gives</a:t>
            </a:r>
            <a:r>
              <a:rPr lang="fr-CA" dirty="0" smtClean="0"/>
              <a:t> the </a:t>
            </a:r>
            <a:r>
              <a:rPr lang="fr-CA" dirty="0" err="1" smtClean="0"/>
              <a:t>opportunity</a:t>
            </a:r>
            <a:r>
              <a:rPr lang="fr-CA" dirty="0" smtClean="0"/>
              <a:t> to: </a:t>
            </a:r>
          </a:p>
          <a:p>
            <a:pPr marL="400050" lvl="1">
              <a:spcBef>
                <a:spcPts val="1800"/>
              </a:spcBef>
              <a:buFont typeface="Arial" panose="020B0604020202020204" pitchFamily="34" charset="0"/>
              <a:buChar char="•"/>
            </a:pPr>
            <a:r>
              <a:rPr lang="fr-CA" dirty="0" err="1" smtClean="0"/>
              <a:t>Interpret</a:t>
            </a:r>
            <a:r>
              <a:rPr lang="fr-CA" dirty="0" smtClean="0"/>
              <a:t> </a:t>
            </a:r>
            <a:r>
              <a:rPr lang="fr-CA" dirty="0" err="1" smtClean="0"/>
              <a:t>forest</a:t>
            </a:r>
            <a:r>
              <a:rPr lang="fr-CA" dirty="0" smtClean="0"/>
              <a:t> planning </a:t>
            </a:r>
            <a:r>
              <a:rPr lang="fr-CA" dirty="0" err="1" smtClean="0"/>
              <a:t>models</a:t>
            </a:r>
            <a:r>
              <a:rPr lang="fr-CA" dirty="0" smtClean="0"/>
              <a:t> </a:t>
            </a:r>
            <a:r>
              <a:rPr lang="fr-CA" dirty="0" err="1" smtClean="0"/>
              <a:t>based</a:t>
            </a:r>
            <a:r>
              <a:rPr lang="fr-CA" dirty="0" smtClean="0"/>
              <a:t> on Woodstock files;</a:t>
            </a:r>
          </a:p>
          <a:p>
            <a:pPr marL="400050" lvl="1">
              <a:spcBef>
                <a:spcPts val="1800"/>
              </a:spcBef>
              <a:buFont typeface="Arial" panose="020B0604020202020204" pitchFamily="34" charset="0"/>
              <a:buChar char="•"/>
            </a:pPr>
            <a:r>
              <a:rPr lang="fr-CA" dirty="0" err="1" smtClean="0"/>
              <a:t>Manipulate</a:t>
            </a:r>
            <a:r>
              <a:rPr lang="fr-CA" dirty="0" smtClean="0"/>
              <a:t> </a:t>
            </a:r>
            <a:r>
              <a:rPr lang="fr-CA" dirty="0" err="1" smtClean="0"/>
              <a:t>forest</a:t>
            </a:r>
            <a:r>
              <a:rPr lang="fr-CA" dirty="0" smtClean="0"/>
              <a:t> </a:t>
            </a:r>
            <a:r>
              <a:rPr lang="fr-CA" dirty="0" err="1" smtClean="0"/>
              <a:t>planing</a:t>
            </a:r>
            <a:r>
              <a:rPr lang="fr-CA" dirty="0" smtClean="0"/>
              <a:t> </a:t>
            </a:r>
            <a:r>
              <a:rPr lang="fr-CA" dirty="0" err="1" smtClean="0"/>
              <a:t>models</a:t>
            </a:r>
            <a:r>
              <a:rPr lang="fr-CA" dirty="0" smtClean="0"/>
              <a:t>;</a:t>
            </a:r>
          </a:p>
          <a:p>
            <a:pPr marL="400050" lvl="1">
              <a:spcBef>
                <a:spcPts val="1800"/>
              </a:spcBef>
              <a:buFont typeface="Arial" panose="020B0604020202020204" pitchFamily="34" charset="0"/>
              <a:buChar char="•"/>
            </a:pPr>
            <a:r>
              <a:rPr lang="fr-CA" dirty="0" err="1" smtClean="0"/>
              <a:t>Generate</a:t>
            </a:r>
            <a:r>
              <a:rPr lang="fr-CA" dirty="0" smtClean="0"/>
              <a:t> solutions.</a:t>
            </a:r>
            <a:endParaRPr lang="fr-CA" dirty="0"/>
          </a:p>
          <a:p>
            <a:pPr marL="0" indent="0">
              <a:spcBef>
                <a:spcPts val="1800"/>
              </a:spcBef>
            </a:pPr>
            <a:r>
              <a:rPr lang="fr-CA" dirty="0" smtClean="0"/>
              <a:t>FMT </a:t>
            </a:r>
            <a:r>
              <a:rPr lang="fr-CA" dirty="0" err="1" smtClean="0"/>
              <a:t>can</a:t>
            </a:r>
            <a:r>
              <a:rPr lang="fr-CA" dirty="0" smtClean="0"/>
              <a:t> </a:t>
            </a:r>
            <a:r>
              <a:rPr lang="fr-CA" dirty="0" err="1" smtClean="0"/>
              <a:t>directly</a:t>
            </a:r>
            <a:r>
              <a:rPr lang="fr-CA" dirty="0" smtClean="0"/>
              <a:t> </a:t>
            </a:r>
            <a:r>
              <a:rPr lang="fr-CA" dirty="0" err="1" smtClean="0"/>
              <a:t>be</a:t>
            </a:r>
            <a:r>
              <a:rPr lang="fr-CA" dirty="0" smtClean="0"/>
              <a:t> </a:t>
            </a:r>
            <a:r>
              <a:rPr lang="fr-CA" dirty="0" err="1" smtClean="0"/>
              <a:t>used</a:t>
            </a:r>
            <a:r>
              <a:rPr lang="fr-CA" dirty="0" smtClean="0"/>
              <a:t> </a:t>
            </a:r>
            <a:r>
              <a:rPr lang="fr-CA" dirty="0" err="1" smtClean="0"/>
              <a:t>with</a:t>
            </a:r>
            <a:r>
              <a:rPr lang="fr-CA" dirty="0" smtClean="0"/>
              <a:t> C++, Python or R.</a:t>
            </a:r>
          </a:p>
          <a:p>
            <a:pPr marL="0" indent="0" algn="ctr">
              <a:spcBef>
                <a:spcPts val="1800"/>
              </a:spcBef>
            </a:pPr>
            <a:r>
              <a:rPr lang="en-US" sz="1800" dirty="0" err="1" smtClean="0">
                <a:hlinkClick r:id="rId3"/>
              </a:rPr>
              <a:t>gcyr</a:t>
            </a:r>
            <a:r>
              <a:rPr lang="en-US" sz="1800" dirty="0" smtClean="0">
                <a:hlinkClick r:id="rId3"/>
              </a:rPr>
              <a:t>/FMT</a:t>
            </a:r>
            <a:r>
              <a:rPr lang="en-US" sz="1800" dirty="0">
                <a:hlinkClick r:id="rId3"/>
              </a:rPr>
              <a:t>: Forest Management Tool a C++ library for forest planning. (github.com</a:t>
            </a:r>
            <a:r>
              <a:rPr lang="en-US" sz="1800" dirty="0" smtClean="0">
                <a:hlinkClick r:id="rId3"/>
              </a:rPr>
              <a: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a:t>
            </a:fld>
            <a:endParaRPr lang="fr-FR" altLang="fr-FR" sz="1100" dirty="0">
              <a:solidFill>
                <a:schemeClr val="tx1"/>
              </a:solidFill>
            </a:endParaRPr>
          </a:p>
        </p:txBody>
      </p:sp>
    </p:spTree>
    <p:extLst>
      <p:ext uri="{BB962C8B-B14F-4D97-AF65-F5344CB8AC3E}">
        <p14:creationId xmlns:p14="http://schemas.microsoft.com/office/powerpoint/2010/main" val="3582527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Building the full graph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30</a:t>
            </a:fld>
            <a:endParaRPr lang="fr-FR" altLang="fr-FR" sz="1100" dirty="0">
              <a:solidFill>
                <a:schemeClr val="tx1"/>
              </a:solidFill>
            </a:endParaRPr>
          </a:p>
        </p:txBody>
      </p:sp>
      <p:pic>
        <p:nvPicPr>
          <p:cNvPr id="63" name="Espace réservé du contenu 62"/>
          <p:cNvPicPr>
            <a:picLocks noGrp="1" noChangeAspect="1"/>
          </p:cNvPicPr>
          <p:nvPr>
            <p:ph idx="1"/>
          </p:nvPr>
        </p:nvPicPr>
        <p:blipFill>
          <a:blip r:embed="rId3"/>
          <a:stretch>
            <a:fillRect/>
          </a:stretch>
        </p:blipFill>
        <p:spPr>
          <a:xfrm>
            <a:off x="2135560" y="1610727"/>
            <a:ext cx="8429625" cy="2447925"/>
          </a:xfrm>
          <a:prstGeom prst="rect">
            <a:avLst/>
          </a:prstGeom>
        </p:spPr>
      </p:pic>
      <p:sp>
        <p:nvSpPr>
          <p:cNvPr id="64" name="ZoneTexte 63"/>
          <p:cNvSpPr txBox="1"/>
          <p:nvPr/>
        </p:nvSpPr>
        <p:spPr>
          <a:xfrm>
            <a:off x="660847" y="1610727"/>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664505" y="4227820"/>
            <a:ext cx="1362874" cy="461665"/>
          </a:xfrm>
          <a:prstGeom prst="rect">
            <a:avLst/>
          </a:prstGeom>
          <a:noFill/>
        </p:spPr>
        <p:txBody>
          <a:bodyPr wrap="none" rtlCol="0">
            <a:spAutoFit/>
          </a:bodyPr>
          <a:lstStyle/>
          <a:p>
            <a:r>
              <a:rPr lang="fr-CA" dirty="0" smtClean="0"/>
              <a:t>Output : </a:t>
            </a:r>
            <a:endParaRPr lang="fr-CA" dirty="0"/>
          </a:p>
        </p:txBody>
      </p:sp>
      <p:pic>
        <p:nvPicPr>
          <p:cNvPr id="66" name="Image 65"/>
          <p:cNvPicPr>
            <a:picLocks noChangeAspect="1"/>
          </p:cNvPicPr>
          <p:nvPr/>
        </p:nvPicPr>
        <p:blipFill>
          <a:blip r:embed="rId4"/>
          <a:stretch>
            <a:fillRect/>
          </a:stretch>
        </p:blipFill>
        <p:spPr>
          <a:xfrm>
            <a:off x="2135560" y="4292749"/>
            <a:ext cx="6241579" cy="1728951"/>
          </a:xfrm>
          <a:prstGeom prst="rect">
            <a:avLst/>
          </a:prstGeom>
        </p:spPr>
      </p:pic>
      <p:pic>
        <p:nvPicPr>
          <p:cNvPr id="3" name="Image 2"/>
          <p:cNvPicPr>
            <a:picLocks noChangeAspect="1"/>
          </p:cNvPicPr>
          <p:nvPr/>
        </p:nvPicPr>
        <p:blipFill>
          <a:blip r:embed="rId5"/>
          <a:stretch>
            <a:fillRect/>
          </a:stretch>
        </p:blipFill>
        <p:spPr>
          <a:xfrm>
            <a:off x="670066" y="1143735"/>
            <a:ext cx="10085339" cy="251380"/>
          </a:xfrm>
          <a:prstGeom prst="rect">
            <a:avLst/>
          </a:prstGeom>
        </p:spPr>
      </p:pic>
    </p:spTree>
    <p:extLst>
      <p:ext uri="{BB962C8B-B14F-4D97-AF65-F5344CB8AC3E}">
        <p14:creationId xmlns:p14="http://schemas.microsoft.com/office/powerpoint/2010/main" val="3712393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Building the full graph (</a:t>
            </a:r>
            <a:r>
              <a:rPr lang="fr-CA" dirty="0" err="1">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31</a:t>
            </a:fld>
            <a:endParaRPr lang="fr-FR" altLang="fr-FR" sz="1100" dirty="0">
              <a:solidFill>
                <a:schemeClr val="tx1"/>
              </a:solidFill>
            </a:endParaRPr>
          </a:p>
        </p:txBody>
      </p:sp>
      <p:sp>
        <p:nvSpPr>
          <p:cNvPr id="64" name="ZoneTexte 63"/>
          <p:cNvSpPr txBox="1"/>
          <p:nvPr/>
        </p:nvSpPr>
        <p:spPr>
          <a:xfrm>
            <a:off x="722769" y="1494080"/>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722769" y="4265103"/>
            <a:ext cx="1516762" cy="461665"/>
          </a:xfrm>
          <a:prstGeom prst="rect">
            <a:avLst/>
          </a:prstGeom>
          <a:noFill/>
        </p:spPr>
        <p:txBody>
          <a:bodyPr wrap="none" rtlCol="0">
            <a:spAutoFit/>
          </a:bodyPr>
          <a:lstStyle/>
          <a:p>
            <a:r>
              <a:rPr lang="fr-CA" dirty="0" smtClean="0"/>
              <a:t>Outputs : </a:t>
            </a:r>
            <a:endParaRPr lang="fr-CA" dirty="0"/>
          </a:p>
        </p:txBody>
      </p:sp>
      <p:pic>
        <p:nvPicPr>
          <p:cNvPr id="5" name="Espace réservé du contenu 4"/>
          <p:cNvPicPr>
            <a:picLocks noGrp="1" noChangeAspect="1"/>
          </p:cNvPicPr>
          <p:nvPr>
            <p:ph idx="1"/>
          </p:nvPr>
        </p:nvPicPr>
        <p:blipFill>
          <a:blip r:embed="rId3"/>
          <a:stretch>
            <a:fillRect/>
          </a:stretch>
        </p:blipFill>
        <p:spPr>
          <a:xfrm>
            <a:off x="2207568" y="1550253"/>
            <a:ext cx="7169621" cy="2566307"/>
          </a:xfrm>
          <a:prstGeom prst="rect">
            <a:avLst/>
          </a:prstGeom>
        </p:spPr>
      </p:pic>
      <p:pic>
        <p:nvPicPr>
          <p:cNvPr id="6" name="Image 5"/>
          <p:cNvPicPr>
            <a:picLocks noChangeAspect="1"/>
          </p:cNvPicPr>
          <p:nvPr/>
        </p:nvPicPr>
        <p:blipFill>
          <a:blip r:embed="rId4"/>
          <a:stretch>
            <a:fillRect/>
          </a:stretch>
        </p:blipFill>
        <p:spPr>
          <a:xfrm>
            <a:off x="2207568" y="4244060"/>
            <a:ext cx="4940299" cy="1738253"/>
          </a:xfrm>
          <a:prstGeom prst="rect">
            <a:avLst/>
          </a:prstGeom>
        </p:spPr>
      </p:pic>
      <p:pic>
        <p:nvPicPr>
          <p:cNvPr id="3" name="Image 2"/>
          <p:cNvPicPr>
            <a:picLocks noChangeAspect="1"/>
          </p:cNvPicPr>
          <p:nvPr/>
        </p:nvPicPr>
        <p:blipFill>
          <a:blip r:embed="rId5"/>
          <a:stretch>
            <a:fillRect/>
          </a:stretch>
        </p:blipFill>
        <p:spPr>
          <a:xfrm>
            <a:off x="684289" y="1068503"/>
            <a:ext cx="10083658" cy="249958"/>
          </a:xfrm>
          <a:prstGeom prst="rect">
            <a:avLst/>
          </a:prstGeom>
        </p:spPr>
      </p:pic>
    </p:spTree>
    <p:extLst>
      <p:ext uri="{BB962C8B-B14F-4D97-AF65-F5344CB8AC3E}">
        <p14:creationId xmlns:p14="http://schemas.microsoft.com/office/powerpoint/2010/main" val="31911248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Constraints</a:t>
            </a:r>
            <a:r>
              <a:rPr lang="fr-CA" dirty="0" smtClean="0">
                <a:effectLst>
                  <a:outerShdw blurRad="38100" dist="38100" dir="2700000" algn="tl">
                    <a:srgbClr val="000000">
                      <a:alpha val="43137"/>
                    </a:srgbClr>
                  </a:outerShdw>
                </a:effectLst>
                <a:cs typeface="Arial" panose="020B0604020202020204" pitchFamily="34" charset="0"/>
              </a:rPr>
              <a:t> application and </a:t>
            </a:r>
            <a:r>
              <a:rPr lang="fr-CA" dirty="0" err="1" smtClean="0">
                <a:effectLst>
                  <a:outerShdw blurRad="38100" dist="38100" dir="2700000" algn="tl">
                    <a:srgbClr val="000000">
                      <a:alpha val="43137"/>
                    </a:srgbClr>
                  </a:outerShdw>
                </a:effectLst>
                <a:cs typeface="Arial" panose="020B0604020202020204" pitchFamily="34" charset="0"/>
              </a:rPr>
              <a:t>solving</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32</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If the </a:t>
            </a:r>
            <a:r>
              <a:rPr lang="fr-CA" sz="2400" dirty="0" err="1" smtClean="0"/>
              <a:t>constraints</a:t>
            </a:r>
            <a:r>
              <a:rPr lang="fr-CA" sz="2400" dirty="0" smtClean="0"/>
              <a:t> come </a:t>
            </a:r>
            <a:r>
              <a:rPr lang="fr-CA" sz="2400" dirty="0" err="1" smtClean="0"/>
              <a:t>from</a:t>
            </a:r>
            <a:r>
              <a:rPr lang="fr-CA" sz="2400" dirty="0" smtClean="0"/>
              <a:t> the model </a:t>
            </a:r>
            <a:r>
              <a:rPr lang="fr-CA" sz="2400" dirty="0" err="1" smtClean="0"/>
              <a:t>parsing</a:t>
            </a:r>
            <a:r>
              <a:rPr lang="fr-CA" sz="2400" dirty="0" smtClean="0"/>
              <a:t>: </a:t>
            </a:r>
          </a:p>
          <a:p>
            <a:pPr lvl="2">
              <a:buFont typeface="Arial" panose="020B0604020202020204" pitchFamily="34" charset="0"/>
              <a:buChar char="•"/>
            </a:pPr>
            <a:r>
              <a:rPr lang="fr-CA" sz="2400" dirty="0" err="1" smtClean="0"/>
              <a:t>We</a:t>
            </a:r>
            <a:r>
              <a:rPr lang="fr-CA" sz="2400" dirty="0" smtClean="0"/>
              <a:t> </a:t>
            </a:r>
            <a:r>
              <a:rPr lang="fr-CA" sz="2400" dirty="0" err="1" smtClean="0"/>
              <a:t>need</a:t>
            </a:r>
            <a:r>
              <a:rPr lang="fr-CA" sz="2400" dirty="0" smtClean="0"/>
              <a:t> to use </a:t>
            </a:r>
            <a:r>
              <a:rPr lang="fr-CA" sz="2400" dirty="0" err="1" smtClean="0"/>
              <a:t>FMTmodel</a:t>
            </a:r>
            <a:r>
              <a:rPr lang="fr-CA" sz="2400" dirty="0" smtClean="0"/>
              <a:t>::</a:t>
            </a:r>
            <a:r>
              <a:rPr lang="fr-CA" sz="2400" dirty="0" err="1" smtClean="0"/>
              <a:t>getconstraint</a:t>
            </a:r>
            <a:r>
              <a:rPr lang="fr-CA" sz="2400" dirty="0" smtClean="0"/>
              <a:t>() to </a:t>
            </a:r>
            <a:r>
              <a:rPr lang="fr-CA" sz="2400" dirty="0" err="1" smtClean="0"/>
              <a:t>get</a:t>
            </a:r>
            <a:r>
              <a:rPr lang="fr-CA" sz="2400" dirty="0" smtClean="0"/>
              <a:t> a copy.</a:t>
            </a:r>
          </a:p>
          <a:p>
            <a:pPr lvl="2">
              <a:buFont typeface="Arial" panose="020B0604020202020204" pitchFamily="34" charset="0"/>
              <a:buChar char="•"/>
            </a:pPr>
            <a:r>
              <a:rPr lang="fr-CA" sz="2400" dirty="0" smtClean="0"/>
              <a:t>The first </a:t>
            </a:r>
            <a:r>
              <a:rPr lang="fr-CA" sz="2400" b="1" dirty="0" smtClean="0"/>
              <a:t>contraint</a:t>
            </a:r>
            <a:r>
              <a:rPr lang="fr-CA" sz="2400" dirty="0" smtClean="0"/>
              <a:t> of the </a:t>
            </a:r>
            <a:r>
              <a:rPr lang="fr-CA" sz="2400" dirty="0" err="1" smtClean="0"/>
              <a:t>vector</a:t>
            </a:r>
            <a:r>
              <a:rPr lang="fr-CA" sz="2400" dirty="0" smtClean="0"/>
              <a:t> </a:t>
            </a:r>
            <a:r>
              <a:rPr lang="fr-CA" sz="2400" dirty="0" err="1" smtClean="0"/>
              <a:t>is</a:t>
            </a:r>
            <a:r>
              <a:rPr lang="fr-CA" sz="2400" dirty="0" smtClean="0"/>
              <a:t> the </a:t>
            </a:r>
            <a:r>
              <a:rPr lang="fr-CA" sz="2400" b="1" dirty="0" smtClean="0"/>
              <a:t>objective </a:t>
            </a:r>
            <a:r>
              <a:rPr lang="fr-CA" sz="2400" b="1" dirty="0" err="1" smtClean="0"/>
              <a:t>function</a:t>
            </a:r>
            <a:r>
              <a:rPr lang="fr-CA" sz="2400" dirty="0" smtClean="0"/>
              <a:t>.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The user </a:t>
            </a:r>
            <a:r>
              <a:rPr lang="fr-CA" sz="2400" dirty="0" err="1" smtClean="0"/>
              <a:t>can</a:t>
            </a:r>
            <a:r>
              <a:rPr lang="fr-CA" sz="2400" dirty="0" smtClean="0"/>
              <a:t> by </a:t>
            </a:r>
            <a:r>
              <a:rPr lang="fr-CA" sz="2400" dirty="0" err="1" smtClean="0"/>
              <a:t>himself</a:t>
            </a:r>
            <a:r>
              <a:rPr lang="fr-CA" sz="2400" dirty="0" smtClean="0"/>
              <a:t> </a:t>
            </a:r>
            <a:r>
              <a:rPr lang="fr-CA" sz="2400" b="1" dirty="0" err="1" smtClean="0"/>
              <a:t>define</a:t>
            </a:r>
            <a:r>
              <a:rPr lang="fr-CA" sz="2400" b="1" dirty="0" smtClean="0"/>
              <a:t>/</a:t>
            </a:r>
            <a:r>
              <a:rPr lang="fr-CA" sz="2400" b="1" dirty="0" err="1" smtClean="0"/>
              <a:t>modify</a:t>
            </a:r>
            <a:r>
              <a:rPr lang="fr-CA" sz="2400" dirty="0" smtClean="0"/>
              <a:t> </a:t>
            </a:r>
            <a:r>
              <a:rPr lang="fr-CA" sz="2400" b="1" dirty="0" err="1" smtClean="0"/>
              <a:t>constraints</a:t>
            </a:r>
            <a:r>
              <a:rPr lang="fr-CA" sz="2400" dirty="0" smtClean="0"/>
              <a:t> and </a:t>
            </a:r>
            <a:r>
              <a:rPr lang="fr-CA" sz="2400" b="1" dirty="0" smtClean="0"/>
              <a:t>objective</a:t>
            </a:r>
            <a:r>
              <a:rPr lang="fr-CA" sz="2400" dirty="0" smtClean="0"/>
              <a:t> of the </a:t>
            </a:r>
            <a:r>
              <a:rPr lang="fr-CA" sz="2400" dirty="0" err="1" smtClean="0"/>
              <a:t>FMTmodel</a:t>
            </a:r>
            <a:r>
              <a:rPr lang="fr-CA" sz="2400" dirty="0" smtClean="0"/>
              <a:t> </a:t>
            </a:r>
            <a:r>
              <a:rPr lang="fr-CA" sz="2400" dirty="0" err="1" smtClean="0"/>
              <a:t>like</a:t>
            </a:r>
            <a:r>
              <a:rPr lang="fr-CA" sz="2400" dirty="0" smtClean="0"/>
              <a:t> </a:t>
            </a:r>
            <a:r>
              <a:rPr lang="fr-CA" sz="2400" dirty="0" err="1" smtClean="0"/>
              <a:t>many</a:t>
            </a:r>
            <a:r>
              <a:rPr lang="fr-CA" sz="2400" dirty="0" smtClean="0"/>
              <a:t> </a:t>
            </a:r>
            <a:r>
              <a:rPr lang="fr-CA" sz="2400" dirty="0" err="1" smtClean="0"/>
              <a:t>other</a:t>
            </a:r>
            <a:r>
              <a:rPr lang="fr-CA" sz="2400" dirty="0" smtClean="0"/>
              <a:t> </a:t>
            </a:r>
            <a:r>
              <a:rPr lang="fr-CA" sz="2400" dirty="0" err="1" smtClean="0"/>
              <a:t>elements</a:t>
            </a:r>
            <a:r>
              <a:rPr lang="fr-CA" sz="2400" dirty="0" smtClean="0"/>
              <a:t> of the </a:t>
            </a:r>
            <a:r>
              <a:rPr lang="fr-CA" sz="2400" dirty="0" err="1" smtClean="0"/>
              <a:t>FMTmodel</a:t>
            </a:r>
            <a:r>
              <a:rPr lang="fr-CA" sz="2400" dirty="0" smtClean="0"/>
              <a:t>.</a:t>
            </a:r>
          </a:p>
        </p:txBody>
      </p:sp>
      <p:pic>
        <p:nvPicPr>
          <p:cNvPr id="5" name="Image 4"/>
          <p:cNvPicPr>
            <a:picLocks noChangeAspect="1"/>
          </p:cNvPicPr>
          <p:nvPr/>
        </p:nvPicPr>
        <p:blipFill>
          <a:blip r:embed="rId3"/>
          <a:stretch>
            <a:fillRect/>
          </a:stretch>
        </p:blipFill>
        <p:spPr>
          <a:xfrm>
            <a:off x="2783632" y="2996952"/>
            <a:ext cx="5726059" cy="359678"/>
          </a:xfrm>
          <a:prstGeom prst="rect">
            <a:avLst/>
          </a:prstGeom>
        </p:spPr>
      </p:pic>
    </p:spTree>
    <p:extLst>
      <p:ext uri="{BB962C8B-B14F-4D97-AF65-F5344CB8AC3E}">
        <p14:creationId xmlns:p14="http://schemas.microsoft.com/office/powerpoint/2010/main" val="4277933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Constraints</a:t>
            </a:r>
            <a:r>
              <a:rPr lang="fr-CA" dirty="0">
                <a:effectLst>
                  <a:outerShdw blurRad="38100" dist="38100" dir="2700000" algn="tl">
                    <a:srgbClr val="000000">
                      <a:alpha val="43137"/>
                    </a:srgbClr>
                  </a:outerShdw>
                </a:effectLst>
                <a:cs typeface="Arial" panose="020B0604020202020204" pitchFamily="34" charset="0"/>
              </a:rPr>
              <a:t> application and </a:t>
            </a:r>
            <a:r>
              <a:rPr lang="fr-CA" dirty="0" err="1">
                <a:effectLst>
                  <a:outerShdw blurRad="38100" dist="38100" dir="2700000" algn="tl">
                    <a:srgbClr val="000000">
                      <a:alpha val="43137"/>
                    </a:srgbClr>
                  </a:outerShdw>
                </a:effectLst>
                <a:cs typeface="Arial" panose="020B0604020202020204" pitchFamily="34" charset="0"/>
              </a:rPr>
              <a:t>solving</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33</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The </a:t>
            </a:r>
            <a:r>
              <a:rPr lang="fr-CA" sz="2400" dirty="0" err="1" smtClean="0"/>
              <a:t>setobjective</a:t>
            </a:r>
            <a:r>
              <a:rPr lang="fr-CA" sz="2400" dirty="0" smtClean="0"/>
              <a:t> and </a:t>
            </a:r>
            <a:r>
              <a:rPr lang="fr-CA" sz="2400" dirty="0" err="1" smtClean="0"/>
              <a:t>setconstraint</a:t>
            </a:r>
            <a:r>
              <a:rPr lang="fr-CA" sz="2400" dirty="0" smtClean="0"/>
              <a:t>  </a:t>
            </a:r>
            <a:r>
              <a:rPr lang="fr-CA" sz="2400" dirty="0" err="1" smtClean="0"/>
              <a:t>functions</a:t>
            </a:r>
            <a:r>
              <a:rPr lang="fr-CA" sz="2400" dirty="0" smtClean="0"/>
              <a:t> are </a:t>
            </a:r>
            <a:r>
              <a:rPr lang="fr-CA" sz="2400" dirty="0" err="1" smtClean="0"/>
              <a:t>used</a:t>
            </a:r>
            <a:r>
              <a:rPr lang="fr-CA" sz="2400" dirty="0" smtClean="0"/>
              <a:t> to set the </a:t>
            </a:r>
            <a:r>
              <a:rPr lang="fr-CA" sz="2400" dirty="0" err="1" smtClean="0"/>
              <a:t>constraints</a:t>
            </a:r>
            <a:r>
              <a:rPr lang="fr-CA" sz="2400" dirty="0" smtClean="0"/>
              <a:t> / objective in the </a:t>
            </a:r>
            <a:r>
              <a:rPr lang="fr-CA" sz="2400" dirty="0" err="1" smtClean="0"/>
              <a:t>linear</a:t>
            </a:r>
            <a:r>
              <a:rPr lang="fr-CA" sz="2400" dirty="0" smtClean="0"/>
              <a:t> </a:t>
            </a:r>
            <a:r>
              <a:rPr lang="fr-CA" sz="2400" dirty="0" err="1" smtClean="0"/>
              <a:t>programming</a:t>
            </a:r>
            <a:r>
              <a:rPr lang="fr-CA" sz="2400" dirty="0" smtClean="0"/>
              <a:t> matrix.</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To do the </a:t>
            </a:r>
            <a:r>
              <a:rPr lang="fr-CA" sz="2400" dirty="0" err="1" smtClean="0"/>
              <a:t>initialsolve</a:t>
            </a:r>
            <a:r>
              <a:rPr lang="fr-CA" sz="2400" dirty="0" smtClean="0"/>
              <a:t> of the </a:t>
            </a:r>
            <a:r>
              <a:rPr lang="fr-CA" sz="2400" dirty="0" err="1" smtClean="0"/>
              <a:t>linear</a:t>
            </a:r>
            <a:r>
              <a:rPr lang="fr-CA" sz="2400" dirty="0" smtClean="0"/>
              <a:t> </a:t>
            </a:r>
            <a:r>
              <a:rPr lang="fr-CA" sz="2400" dirty="0" err="1" smtClean="0"/>
              <a:t>programming</a:t>
            </a:r>
            <a:r>
              <a:rPr lang="fr-CA" sz="2400" dirty="0" smtClean="0"/>
              <a:t> model: </a:t>
            </a:r>
          </a:p>
          <a:p>
            <a:pPr lvl="1">
              <a:buFont typeface="Arial" panose="020B0604020202020204" pitchFamily="34" charset="0"/>
              <a:buChar char="•"/>
            </a:pPr>
            <a:endParaRPr lang="fr-CA" sz="2400" dirty="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err="1" smtClean="0"/>
              <a:t>It’s</a:t>
            </a:r>
            <a:r>
              <a:rPr lang="fr-CA" sz="2400" dirty="0" smtClean="0"/>
              <a:t> </a:t>
            </a:r>
            <a:r>
              <a:rPr lang="fr-CA" sz="2400" dirty="0" err="1" smtClean="0"/>
              <a:t>also</a:t>
            </a:r>
            <a:r>
              <a:rPr lang="fr-CA" sz="2400" dirty="0" smtClean="0"/>
              <a:t> possible to </a:t>
            </a:r>
            <a:r>
              <a:rPr lang="fr-CA" sz="2400" dirty="0" err="1" smtClean="0"/>
              <a:t>resolve</a:t>
            </a:r>
            <a:r>
              <a:rPr lang="fr-CA" sz="2400" dirty="0" smtClean="0"/>
              <a:t> the model if </a:t>
            </a:r>
            <a:r>
              <a:rPr lang="fr-CA" sz="2400" dirty="0" err="1" smtClean="0"/>
              <a:t>only</a:t>
            </a:r>
            <a:r>
              <a:rPr lang="fr-CA" sz="2400" dirty="0" smtClean="0"/>
              <a:t> </a:t>
            </a:r>
            <a:r>
              <a:rPr lang="fr-CA" sz="2400" dirty="0" err="1" smtClean="0"/>
              <a:t>small</a:t>
            </a:r>
            <a:r>
              <a:rPr lang="fr-CA" sz="2400" dirty="0" smtClean="0"/>
              <a:t> changes have been </a:t>
            </a:r>
            <a:r>
              <a:rPr lang="fr-CA" sz="2400" dirty="0" err="1" smtClean="0"/>
              <a:t>done</a:t>
            </a:r>
            <a:r>
              <a:rPr lang="fr-CA" sz="2400" dirty="0" smtClean="0"/>
              <a:t> to </a:t>
            </a:r>
            <a:r>
              <a:rPr lang="fr-CA" sz="2400" dirty="0" err="1" smtClean="0"/>
              <a:t>it</a:t>
            </a:r>
            <a:r>
              <a:rPr lang="fr-CA" sz="2400" dirty="0" smtClean="0"/>
              <a:t>.</a:t>
            </a:r>
          </a:p>
        </p:txBody>
      </p:sp>
      <p:pic>
        <p:nvPicPr>
          <p:cNvPr id="6" name="Image 5"/>
          <p:cNvPicPr>
            <a:picLocks noChangeAspect="1"/>
          </p:cNvPicPr>
          <p:nvPr/>
        </p:nvPicPr>
        <p:blipFill>
          <a:blip r:embed="rId3"/>
          <a:stretch>
            <a:fillRect/>
          </a:stretch>
        </p:blipFill>
        <p:spPr>
          <a:xfrm>
            <a:off x="2373536" y="2322578"/>
            <a:ext cx="6781352" cy="606950"/>
          </a:xfrm>
          <a:prstGeom prst="rect">
            <a:avLst/>
          </a:prstGeom>
        </p:spPr>
      </p:pic>
      <p:pic>
        <p:nvPicPr>
          <p:cNvPr id="7" name="Image 6"/>
          <p:cNvPicPr>
            <a:picLocks noChangeAspect="1"/>
          </p:cNvPicPr>
          <p:nvPr/>
        </p:nvPicPr>
        <p:blipFill>
          <a:blip r:embed="rId4"/>
          <a:stretch>
            <a:fillRect/>
          </a:stretch>
        </p:blipFill>
        <p:spPr>
          <a:xfrm>
            <a:off x="4223792" y="3712792"/>
            <a:ext cx="2276878" cy="379480"/>
          </a:xfrm>
          <a:prstGeom prst="rect">
            <a:avLst/>
          </a:prstGeom>
        </p:spPr>
      </p:pic>
      <p:pic>
        <p:nvPicPr>
          <p:cNvPr id="8" name="Image 7"/>
          <p:cNvPicPr>
            <a:picLocks noChangeAspect="1"/>
          </p:cNvPicPr>
          <p:nvPr/>
        </p:nvPicPr>
        <p:blipFill>
          <a:blip r:embed="rId5"/>
          <a:stretch>
            <a:fillRect/>
          </a:stretch>
        </p:blipFill>
        <p:spPr>
          <a:xfrm>
            <a:off x="4367808" y="5231615"/>
            <a:ext cx="1892771" cy="347009"/>
          </a:xfrm>
          <a:prstGeom prst="rect">
            <a:avLst/>
          </a:prstGeom>
        </p:spPr>
      </p:pic>
    </p:spTree>
    <p:extLst>
      <p:ext uri="{BB962C8B-B14F-4D97-AF65-F5344CB8AC3E}">
        <p14:creationId xmlns:p14="http://schemas.microsoft.com/office/powerpoint/2010/main" val="2477724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Setting the contraintes and </a:t>
            </a:r>
            <a:r>
              <a:rPr lang="fr-CA" dirty="0" err="1" smtClean="0">
                <a:effectLst>
                  <a:outerShdw blurRad="38100" dist="38100" dir="2700000" algn="tl">
                    <a:srgbClr val="000000">
                      <a:alpha val="43137"/>
                    </a:srgbClr>
                  </a:outerShdw>
                </a:effectLst>
                <a:cs typeface="Arial" panose="020B0604020202020204" pitchFamily="34" charset="0"/>
              </a:rPr>
              <a:t>solving</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34</a:t>
            </a:fld>
            <a:endParaRPr lang="fr-FR" altLang="fr-FR" sz="1100" dirty="0">
              <a:solidFill>
                <a:schemeClr val="tx1"/>
              </a:solidFill>
            </a:endParaRPr>
          </a:p>
        </p:txBody>
      </p:sp>
      <p:pic>
        <p:nvPicPr>
          <p:cNvPr id="7" name="Image 6"/>
          <p:cNvPicPr>
            <a:picLocks noChangeAspect="1"/>
          </p:cNvPicPr>
          <p:nvPr/>
        </p:nvPicPr>
        <p:blipFill>
          <a:blip r:embed="rId3"/>
          <a:stretch>
            <a:fillRect/>
          </a:stretch>
        </p:blipFill>
        <p:spPr>
          <a:xfrm>
            <a:off x="6888088" y="1736692"/>
            <a:ext cx="4826573" cy="4077072"/>
          </a:xfrm>
          <a:prstGeom prst="rect">
            <a:avLst/>
          </a:prstGeom>
        </p:spPr>
      </p:pic>
      <p:pic>
        <p:nvPicPr>
          <p:cNvPr id="9" name="Espace réservé du contenu 8"/>
          <p:cNvPicPr>
            <a:picLocks noGrp="1" noChangeAspect="1"/>
          </p:cNvPicPr>
          <p:nvPr>
            <p:ph idx="1"/>
          </p:nvPr>
        </p:nvPicPr>
        <p:blipFill>
          <a:blip r:embed="rId4"/>
          <a:stretch>
            <a:fillRect/>
          </a:stretch>
        </p:blipFill>
        <p:spPr>
          <a:xfrm>
            <a:off x="349936" y="1756048"/>
            <a:ext cx="5938372" cy="3733800"/>
          </a:xfrm>
          <a:prstGeom prst="rect">
            <a:avLst/>
          </a:prstGeom>
        </p:spPr>
      </p:pic>
      <p:sp>
        <p:nvSpPr>
          <p:cNvPr id="11" name="ZoneTexte 10"/>
          <p:cNvSpPr txBox="1"/>
          <p:nvPr/>
        </p:nvSpPr>
        <p:spPr>
          <a:xfrm>
            <a:off x="349936" y="1275027"/>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66660" y="1248968"/>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4107159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Setting the contraintes and </a:t>
            </a:r>
            <a:r>
              <a:rPr lang="fr-CA" dirty="0" err="1" smtClean="0">
                <a:effectLst>
                  <a:outerShdw blurRad="38100" dist="38100" dir="2700000" algn="tl">
                    <a:srgbClr val="000000">
                      <a:alpha val="43137"/>
                    </a:srgbClr>
                  </a:outerShdw>
                </a:effectLst>
                <a:cs typeface="Arial" panose="020B0604020202020204" pitchFamily="34" charset="0"/>
              </a:rPr>
              <a:t>solving</a:t>
            </a:r>
            <a:r>
              <a:rPr lang="fr-CA" dirty="0" smtClean="0">
                <a:effectLst>
                  <a:outerShdw blurRad="38100" dist="38100" dir="2700000" algn="tl">
                    <a:srgbClr val="000000">
                      <a:alpha val="43137"/>
                    </a:srgbClr>
                  </a:outerShdw>
                </a:effectLst>
                <a:cs typeface="Arial" panose="020B0604020202020204" pitchFamily="34" charset="0"/>
              </a:rPr>
              <a:t> (</a:t>
            </a:r>
            <a:r>
              <a:rPr lang="fr-CA" dirty="0">
                <a:effectLst>
                  <a:outerShdw blurRad="38100" dist="38100" dir="2700000" algn="tl">
                    <a:srgbClr val="000000">
                      <a:alpha val="43137"/>
                    </a:srgbClr>
                  </a:outerShdw>
                </a:effectLst>
                <a:cs typeface="Arial" panose="020B0604020202020204" pitchFamily="34" charset="0"/>
              </a:rPr>
              <a:t>Python</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35</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119336" y="1772816"/>
            <a:ext cx="6562274" cy="3053953"/>
          </a:xfrm>
          <a:prstGeom prst="rect">
            <a:avLst/>
          </a:prstGeom>
        </p:spPr>
      </p:pic>
      <p:grpSp>
        <p:nvGrpSpPr>
          <p:cNvPr id="10" name="Groupe 9"/>
          <p:cNvGrpSpPr/>
          <p:nvPr/>
        </p:nvGrpSpPr>
        <p:grpSpPr>
          <a:xfrm>
            <a:off x="6814469" y="1489215"/>
            <a:ext cx="5069956" cy="5223481"/>
            <a:chOff x="1119099" y="-603448"/>
            <a:chExt cx="7086600" cy="6937160"/>
          </a:xfrm>
        </p:grpSpPr>
        <p:pic>
          <p:nvPicPr>
            <p:cNvPr id="6" name="Image 5"/>
            <p:cNvPicPr>
              <a:picLocks noChangeAspect="1"/>
            </p:cNvPicPr>
            <p:nvPr/>
          </p:nvPicPr>
          <p:blipFill>
            <a:blip r:embed="rId4"/>
            <a:stretch>
              <a:fillRect/>
            </a:stretch>
          </p:blipFill>
          <p:spPr>
            <a:xfrm>
              <a:off x="1119099" y="-603448"/>
              <a:ext cx="7086600" cy="6286500"/>
            </a:xfrm>
            <a:prstGeom prst="rect">
              <a:avLst/>
            </a:prstGeom>
          </p:spPr>
        </p:pic>
        <p:pic>
          <p:nvPicPr>
            <p:cNvPr id="8" name="Image 7"/>
            <p:cNvPicPr>
              <a:picLocks noChangeAspect="1"/>
            </p:cNvPicPr>
            <p:nvPr/>
          </p:nvPicPr>
          <p:blipFill rotWithShape="1">
            <a:blip r:embed="rId5"/>
            <a:srcRect r="2786"/>
            <a:stretch/>
          </p:blipFill>
          <p:spPr>
            <a:xfrm>
              <a:off x="1119099" y="5666962"/>
              <a:ext cx="7065133" cy="666750"/>
            </a:xfrm>
            <a:prstGeom prst="rect">
              <a:avLst/>
            </a:prstGeom>
          </p:spPr>
        </p:pic>
      </p:grpSp>
    </p:spTree>
    <p:extLst>
      <p:ext uri="{BB962C8B-B14F-4D97-AF65-F5344CB8AC3E}">
        <p14:creationId xmlns:p14="http://schemas.microsoft.com/office/powerpoint/2010/main" val="250813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Building multiple </a:t>
            </a:r>
            <a:r>
              <a:rPr lang="fr-CA" dirty="0" err="1" smtClean="0">
                <a:effectLst>
                  <a:outerShdw blurRad="38100" dist="38100" dir="2700000" algn="tl">
                    <a:srgbClr val="000000">
                      <a:alpha val="43137"/>
                    </a:srgbClr>
                  </a:outerShdw>
                </a:effectLst>
                <a:cs typeface="Arial" panose="020B0604020202020204" pitchFamily="34" charset="0"/>
              </a:rPr>
              <a:t>periods</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with</a:t>
            </a:r>
            <a:r>
              <a:rPr lang="fr-CA" dirty="0" smtClean="0">
                <a:effectLst>
                  <a:outerShdw blurRad="38100" dist="38100" dir="2700000" algn="tl">
                    <a:srgbClr val="000000">
                      <a:alpha val="43137"/>
                    </a:srgbClr>
                  </a:outerShdw>
                </a:effectLst>
                <a:cs typeface="Arial" panose="020B0604020202020204" pitchFamily="34" charset="0"/>
              </a:rPr>
              <a:t> an </a:t>
            </a:r>
            <a:r>
              <a:rPr lang="fr-CA" dirty="0" err="1" smtClean="0">
                <a:effectLst>
                  <a:outerShdw blurRad="38100" dist="38100" dir="2700000" algn="tl">
                    <a:srgbClr val="000000">
                      <a:alpha val="43137"/>
                    </a:srgbClr>
                  </a:outerShdw>
                </a:effectLst>
                <a:cs typeface="Arial" panose="020B0604020202020204" pitchFamily="34" charset="0"/>
              </a:rPr>
              <a:t>existing</a:t>
            </a:r>
            <a:r>
              <a:rPr lang="fr-CA" dirty="0" smtClean="0">
                <a:effectLst>
                  <a:outerShdw blurRad="38100" dist="38100" dir="2700000" algn="tl">
                    <a:srgbClr val="000000">
                      <a:alpha val="43137"/>
                    </a:srgbClr>
                  </a:outerShdw>
                </a:effectLst>
                <a:cs typeface="Arial" panose="020B0604020202020204" pitchFamily="34" charset="0"/>
              </a:rPr>
              <a:t> solution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36</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r>
              <a:rPr lang="fr-CA" dirty="0" err="1" smtClean="0"/>
              <a:t>It’s</a:t>
            </a:r>
            <a:r>
              <a:rPr lang="fr-CA" dirty="0" smtClean="0"/>
              <a:t> possible to use </a:t>
            </a:r>
            <a:r>
              <a:rPr lang="fr-CA" b="1" dirty="0" err="1" smtClean="0"/>
              <a:t>existing</a:t>
            </a:r>
            <a:r>
              <a:rPr lang="fr-CA" b="1" dirty="0" smtClean="0"/>
              <a:t> solutions</a:t>
            </a:r>
            <a:r>
              <a:rPr lang="fr-CA" dirty="0" smtClean="0"/>
              <a:t> of a </a:t>
            </a:r>
            <a:r>
              <a:rPr lang="fr-CA" dirty="0" err="1" smtClean="0"/>
              <a:t>given</a:t>
            </a:r>
            <a:r>
              <a:rPr lang="fr-CA" dirty="0" smtClean="0"/>
              <a:t> model to </a:t>
            </a:r>
            <a:r>
              <a:rPr lang="fr-CA" b="1" dirty="0" err="1" smtClean="0"/>
              <a:t>build</a:t>
            </a:r>
            <a:r>
              <a:rPr lang="fr-CA" dirty="0" smtClean="0"/>
              <a:t> multiple </a:t>
            </a:r>
            <a:r>
              <a:rPr lang="fr-CA" b="1" dirty="0" err="1" smtClean="0"/>
              <a:t>periods</a:t>
            </a:r>
            <a:r>
              <a:rPr lang="fr-CA" dirty="0" smtClean="0"/>
              <a:t> of the </a:t>
            </a:r>
            <a:r>
              <a:rPr lang="fr-CA" dirty="0" err="1" smtClean="0"/>
              <a:t>FMTlpmodel</a:t>
            </a:r>
            <a:r>
              <a:rPr lang="fr-CA" dirty="0" smtClean="0"/>
              <a:t> graph. </a:t>
            </a:r>
          </a:p>
          <a:p>
            <a:endParaRPr lang="fr-CA" dirty="0"/>
          </a:p>
          <a:p>
            <a:r>
              <a:rPr lang="fr-CA" dirty="0" smtClean="0"/>
              <a:t>In </a:t>
            </a:r>
            <a:r>
              <a:rPr lang="fr-CA" dirty="0" err="1" smtClean="0"/>
              <a:t>this</a:t>
            </a:r>
            <a:r>
              <a:rPr lang="fr-CA" dirty="0" smtClean="0"/>
              <a:t> case, the </a:t>
            </a:r>
            <a:r>
              <a:rPr lang="fr-CA" dirty="0" err="1" smtClean="0"/>
              <a:t>FMTgraph</a:t>
            </a:r>
            <a:r>
              <a:rPr lang="fr-CA" dirty="0" smtClean="0"/>
              <a:t> </a:t>
            </a:r>
            <a:r>
              <a:rPr lang="fr-CA" dirty="0" err="1" smtClean="0"/>
              <a:t>will</a:t>
            </a:r>
            <a:r>
              <a:rPr lang="fr-CA" dirty="0" smtClean="0"/>
              <a:t> </a:t>
            </a:r>
            <a:r>
              <a:rPr lang="fr-CA" dirty="0" err="1" smtClean="0"/>
              <a:t>only</a:t>
            </a:r>
            <a:r>
              <a:rPr lang="fr-CA" dirty="0" smtClean="0"/>
              <a:t> </a:t>
            </a:r>
            <a:r>
              <a:rPr lang="fr-CA" dirty="0" err="1" smtClean="0"/>
              <a:t>generate</a:t>
            </a:r>
            <a:r>
              <a:rPr lang="fr-CA" dirty="0" smtClean="0"/>
              <a:t> the </a:t>
            </a:r>
            <a:r>
              <a:rPr lang="fr-CA" b="1" dirty="0" err="1" smtClean="0"/>
              <a:t>edges</a:t>
            </a:r>
            <a:r>
              <a:rPr lang="fr-CA" b="1" dirty="0" smtClean="0"/>
              <a:t> and </a:t>
            </a:r>
            <a:r>
              <a:rPr lang="fr-CA" b="1" dirty="0" err="1" smtClean="0"/>
              <a:t>verticies</a:t>
            </a:r>
            <a:r>
              <a:rPr lang="fr-CA" b="1" dirty="0" smtClean="0"/>
              <a:t> </a:t>
            </a:r>
            <a:r>
              <a:rPr lang="fr-CA" dirty="0" err="1" smtClean="0"/>
              <a:t>used</a:t>
            </a:r>
            <a:r>
              <a:rPr lang="fr-CA" dirty="0" smtClean="0"/>
              <a:t> by the </a:t>
            </a:r>
            <a:r>
              <a:rPr lang="fr-CA" b="1" dirty="0" smtClean="0"/>
              <a:t>solution.</a:t>
            </a:r>
            <a:r>
              <a:rPr lang="fr-CA" dirty="0" smtClean="0"/>
              <a:t> </a:t>
            </a:r>
          </a:p>
          <a:p>
            <a:endParaRPr lang="fr-CA" dirty="0"/>
          </a:p>
          <a:p>
            <a:r>
              <a:rPr lang="fr-CA" dirty="0" smtClean="0"/>
              <a:t>It </a:t>
            </a:r>
            <a:r>
              <a:rPr lang="fr-CA" dirty="0" err="1" smtClean="0"/>
              <a:t>gives</a:t>
            </a:r>
            <a:r>
              <a:rPr lang="fr-CA" dirty="0" smtClean="0"/>
              <a:t> the </a:t>
            </a:r>
            <a:r>
              <a:rPr lang="fr-CA" dirty="0" err="1" smtClean="0"/>
              <a:t>opportunity</a:t>
            </a:r>
            <a:r>
              <a:rPr lang="fr-CA" dirty="0" smtClean="0"/>
              <a:t> to the user to </a:t>
            </a:r>
            <a:r>
              <a:rPr lang="fr-CA" dirty="0" err="1" smtClean="0"/>
              <a:t>get</a:t>
            </a:r>
            <a:r>
              <a:rPr lang="fr-CA" dirty="0" smtClean="0"/>
              <a:t> </a:t>
            </a:r>
            <a:r>
              <a:rPr lang="fr-CA" dirty="0" err="1" smtClean="0"/>
              <a:t>some</a:t>
            </a:r>
            <a:r>
              <a:rPr lang="fr-CA" dirty="0" smtClean="0"/>
              <a:t> </a:t>
            </a:r>
            <a:r>
              <a:rPr lang="fr-CA" b="1" dirty="0" smtClean="0"/>
              <a:t>outputs</a:t>
            </a:r>
            <a:r>
              <a:rPr lang="fr-CA" dirty="0" smtClean="0"/>
              <a:t> of the solution </a:t>
            </a:r>
            <a:r>
              <a:rPr lang="fr-CA" b="1" dirty="0" err="1" smtClean="0"/>
              <a:t>without</a:t>
            </a:r>
            <a:r>
              <a:rPr lang="fr-CA" dirty="0" smtClean="0"/>
              <a:t> </a:t>
            </a:r>
            <a:r>
              <a:rPr lang="fr-CA" dirty="0" err="1" smtClean="0"/>
              <a:t>solving</a:t>
            </a:r>
            <a:r>
              <a:rPr lang="fr-CA" dirty="0" smtClean="0"/>
              <a:t> the </a:t>
            </a:r>
            <a:r>
              <a:rPr lang="fr-CA" dirty="0" err="1" smtClean="0"/>
              <a:t>whole</a:t>
            </a:r>
            <a:r>
              <a:rPr lang="fr-CA" dirty="0" smtClean="0"/>
              <a:t> model </a:t>
            </a:r>
            <a:r>
              <a:rPr lang="fr-CA" dirty="0" err="1" smtClean="0"/>
              <a:t>again</a:t>
            </a:r>
            <a:r>
              <a:rPr lang="fr-CA" dirty="0" smtClean="0"/>
              <a:t>.</a:t>
            </a:r>
            <a:endParaRPr lang="fr-CA" dirty="0"/>
          </a:p>
        </p:txBody>
      </p:sp>
    </p:spTree>
    <p:extLst>
      <p:ext uri="{BB962C8B-B14F-4D97-AF65-F5344CB8AC3E}">
        <p14:creationId xmlns:p14="http://schemas.microsoft.com/office/powerpoint/2010/main" val="5467464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solution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37</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dirty="0" err="1" smtClean="0"/>
              <a:t>We</a:t>
            </a:r>
            <a:r>
              <a:rPr lang="fr-CA" dirty="0" smtClean="0"/>
              <a:t> </a:t>
            </a:r>
            <a:r>
              <a:rPr lang="fr-CA" dirty="0" err="1" smtClean="0"/>
              <a:t>need</a:t>
            </a:r>
            <a:r>
              <a:rPr lang="fr-CA" dirty="0" smtClean="0"/>
              <a:t> to </a:t>
            </a:r>
            <a:r>
              <a:rPr lang="fr-CA" dirty="0" err="1" smtClean="0"/>
              <a:t>read</a:t>
            </a:r>
            <a:r>
              <a:rPr lang="fr-CA" dirty="0" smtClean="0"/>
              <a:t> the </a:t>
            </a:r>
            <a:r>
              <a:rPr lang="fr-CA" dirty="0" err="1" smtClean="0"/>
              <a:t>schedule</a:t>
            </a:r>
            <a:r>
              <a:rPr lang="fr-CA" dirty="0" smtClean="0"/>
              <a:t> file for the </a:t>
            </a:r>
            <a:r>
              <a:rPr lang="fr-CA" dirty="0" err="1" smtClean="0"/>
              <a:t>given</a:t>
            </a:r>
            <a:r>
              <a:rPr lang="fr-CA" dirty="0" smtClean="0"/>
              <a:t> scenario and </a:t>
            </a:r>
            <a:r>
              <a:rPr lang="fr-CA" dirty="0" err="1" smtClean="0"/>
              <a:t>pass</a:t>
            </a:r>
            <a:r>
              <a:rPr lang="fr-CA" dirty="0" smtClean="0"/>
              <a:t> </a:t>
            </a:r>
            <a:r>
              <a:rPr lang="fr-CA" dirty="0" err="1" smtClean="0"/>
              <a:t>it</a:t>
            </a:r>
            <a:r>
              <a:rPr lang="fr-CA" dirty="0" smtClean="0"/>
              <a:t> to the </a:t>
            </a:r>
            <a:r>
              <a:rPr lang="fr-CA" dirty="0" err="1" smtClean="0"/>
              <a:t>buildperiod</a:t>
            </a:r>
            <a:r>
              <a:rPr lang="fr-CA" dirty="0" smtClean="0"/>
              <a:t> </a:t>
            </a:r>
            <a:r>
              <a:rPr lang="fr-CA" dirty="0" err="1" smtClean="0"/>
              <a:t>function</a:t>
            </a:r>
            <a:r>
              <a:rPr lang="fr-CA" dirty="0" smtClean="0"/>
              <a:t>:</a:t>
            </a:r>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Instead</a:t>
            </a:r>
            <a:r>
              <a:rPr lang="fr-CA" dirty="0" smtClean="0"/>
              <a:t> of setting </a:t>
            </a:r>
            <a:r>
              <a:rPr lang="fr-CA" dirty="0" err="1" smtClean="0"/>
              <a:t>constraints</a:t>
            </a:r>
            <a:r>
              <a:rPr lang="fr-CA" dirty="0" smtClean="0"/>
              <a:t> and a objective </a:t>
            </a:r>
            <a:r>
              <a:rPr lang="fr-CA" dirty="0" err="1" smtClean="0"/>
              <a:t>we</a:t>
            </a:r>
            <a:r>
              <a:rPr lang="fr-CA" dirty="0" smtClean="0"/>
              <a:t> </a:t>
            </a:r>
            <a:r>
              <a:rPr lang="fr-CA" dirty="0" err="1" smtClean="0"/>
              <a:t>only</a:t>
            </a:r>
            <a:r>
              <a:rPr lang="fr-CA" dirty="0" smtClean="0"/>
              <a:t> set the solution.</a:t>
            </a: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Models</a:t>
            </a:r>
            <a:r>
              <a:rPr lang="fr-CA" dirty="0" smtClean="0"/>
              <a:t> </a:t>
            </a:r>
            <a:r>
              <a:rPr lang="fr-CA" dirty="0" err="1" smtClean="0"/>
              <a:t>with</a:t>
            </a:r>
            <a:r>
              <a:rPr lang="fr-CA" dirty="0" smtClean="0"/>
              <a:t> multiple _LOCKEXEMPT actions </a:t>
            </a:r>
            <a:r>
              <a:rPr lang="fr-CA" dirty="0" err="1" smtClean="0"/>
              <a:t>can</a:t>
            </a:r>
            <a:r>
              <a:rPr lang="fr-CA" dirty="0" smtClean="0"/>
              <a:t> </a:t>
            </a:r>
            <a:r>
              <a:rPr lang="fr-CA" dirty="0" err="1" smtClean="0"/>
              <a:t>throw</a:t>
            </a:r>
            <a:r>
              <a:rPr lang="fr-CA" dirty="0" smtClean="0"/>
              <a:t> </a:t>
            </a:r>
            <a:r>
              <a:rPr lang="fr-CA" dirty="0" err="1" smtClean="0"/>
              <a:t>errors</a:t>
            </a:r>
            <a:r>
              <a:rPr lang="fr-CA" dirty="0" smtClean="0"/>
              <a:t> </a:t>
            </a:r>
            <a:r>
              <a:rPr lang="fr-CA" dirty="0" err="1" smtClean="0"/>
              <a:t>when</a:t>
            </a:r>
            <a:r>
              <a:rPr lang="fr-CA" dirty="0" smtClean="0"/>
              <a:t> </a:t>
            </a:r>
            <a:r>
              <a:rPr lang="fr-CA" dirty="0" err="1" smtClean="0"/>
              <a:t>using</a:t>
            </a:r>
            <a:r>
              <a:rPr lang="fr-CA" dirty="0" smtClean="0"/>
              <a:t> </a:t>
            </a:r>
            <a:r>
              <a:rPr lang="fr-CA" dirty="0" err="1" smtClean="0"/>
              <a:t>setsolution</a:t>
            </a:r>
            <a:r>
              <a:rPr lang="fr-CA" dirty="0" smtClean="0"/>
              <a:t> </a:t>
            </a:r>
            <a:r>
              <a:rPr lang="fr-CA" dirty="0" err="1" smtClean="0"/>
              <a:t>because</a:t>
            </a:r>
            <a:r>
              <a:rPr lang="fr-CA" dirty="0" smtClean="0"/>
              <a:t> locks </a:t>
            </a:r>
            <a:r>
              <a:rPr lang="fr-CA" dirty="0" err="1" smtClean="0"/>
              <a:t>specification</a:t>
            </a:r>
            <a:r>
              <a:rPr lang="fr-CA" dirty="0" smtClean="0"/>
              <a:t> are not part of the solution. In </a:t>
            </a:r>
            <a:r>
              <a:rPr lang="fr-CA" dirty="0" err="1" smtClean="0"/>
              <a:t>this</a:t>
            </a:r>
            <a:r>
              <a:rPr lang="fr-CA" dirty="0" smtClean="0"/>
              <a:t> case use </a:t>
            </a:r>
            <a:r>
              <a:rPr lang="fr-CA" dirty="0" err="1" smtClean="0"/>
              <a:t>this</a:t>
            </a:r>
            <a:r>
              <a:rPr lang="fr-CA" dirty="0" smtClean="0"/>
              <a:t> </a:t>
            </a:r>
            <a:r>
              <a:rPr lang="fr-CA" dirty="0" err="1" smtClean="0"/>
              <a:t>function</a:t>
            </a:r>
            <a:r>
              <a:rPr lang="fr-CA" dirty="0" smtClean="0"/>
              <a:t>:</a:t>
            </a:r>
          </a:p>
        </p:txBody>
      </p:sp>
      <p:pic>
        <p:nvPicPr>
          <p:cNvPr id="5" name="Image 4"/>
          <p:cNvPicPr>
            <a:picLocks noChangeAspect="1"/>
          </p:cNvPicPr>
          <p:nvPr/>
        </p:nvPicPr>
        <p:blipFill>
          <a:blip r:embed="rId3"/>
          <a:stretch>
            <a:fillRect/>
          </a:stretch>
        </p:blipFill>
        <p:spPr>
          <a:xfrm>
            <a:off x="1199456" y="2162294"/>
            <a:ext cx="10085339" cy="251380"/>
          </a:xfrm>
          <a:prstGeom prst="rect">
            <a:avLst/>
          </a:prstGeom>
        </p:spPr>
      </p:pic>
      <p:pic>
        <p:nvPicPr>
          <p:cNvPr id="6" name="Image 5"/>
          <p:cNvPicPr>
            <a:picLocks noChangeAspect="1"/>
          </p:cNvPicPr>
          <p:nvPr/>
        </p:nvPicPr>
        <p:blipFill>
          <a:blip r:embed="rId4"/>
          <a:stretch>
            <a:fillRect/>
          </a:stretch>
        </p:blipFill>
        <p:spPr>
          <a:xfrm>
            <a:off x="1055440" y="2927728"/>
            <a:ext cx="7750851" cy="307472"/>
          </a:xfrm>
          <a:prstGeom prst="rect">
            <a:avLst/>
          </a:prstGeom>
        </p:spPr>
      </p:pic>
      <p:pic>
        <p:nvPicPr>
          <p:cNvPr id="7" name="Image 6"/>
          <p:cNvPicPr>
            <a:picLocks noChangeAspect="1"/>
          </p:cNvPicPr>
          <p:nvPr/>
        </p:nvPicPr>
        <p:blipFill>
          <a:blip r:embed="rId5"/>
          <a:stretch>
            <a:fillRect/>
          </a:stretch>
        </p:blipFill>
        <p:spPr>
          <a:xfrm>
            <a:off x="878786" y="4365104"/>
            <a:ext cx="8025526" cy="247701"/>
          </a:xfrm>
          <a:prstGeom prst="rect">
            <a:avLst/>
          </a:prstGeom>
        </p:spPr>
      </p:pic>
    </p:spTree>
    <p:extLst>
      <p:ext uri="{BB962C8B-B14F-4D97-AF65-F5344CB8AC3E}">
        <p14:creationId xmlns:p14="http://schemas.microsoft.com/office/powerpoint/2010/main" val="4315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3392" y="236834"/>
            <a:ext cx="10363200" cy="762000"/>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solution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38</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364128" y="1556792"/>
            <a:ext cx="5038642" cy="2484904"/>
          </a:xfrm>
          <a:prstGeom prst="rect">
            <a:avLst/>
          </a:prstGeom>
        </p:spPr>
      </p:pic>
      <p:pic>
        <p:nvPicPr>
          <p:cNvPr id="6" name="Image 5"/>
          <p:cNvPicPr>
            <a:picLocks noChangeAspect="1"/>
          </p:cNvPicPr>
          <p:nvPr/>
        </p:nvPicPr>
        <p:blipFill>
          <a:blip r:embed="rId4"/>
          <a:stretch>
            <a:fillRect/>
          </a:stretch>
        </p:blipFill>
        <p:spPr>
          <a:xfrm>
            <a:off x="6427787" y="1556792"/>
            <a:ext cx="5052594" cy="4087167"/>
          </a:xfrm>
          <a:prstGeom prst="rect">
            <a:avLst/>
          </a:prstGeom>
        </p:spPr>
      </p:pic>
    </p:spTree>
    <p:extLst>
      <p:ext uri="{BB962C8B-B14F-4D97-AF65-F5344CB8AC3E}">
        <p14:creationId xmlns:p14="http://schemas.microsoft.com/office/powerpoint/2010/main" val="346959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solution(</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39</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6834141" y="1390614"/>
            <a:ext cx="5168930" cy="4918705"/>
          </a:xfrm>
          <a:prstGeom prst="rect">
            <a:avLst/>
          </a:prstGeom>
        </p:spPr>
      </p:pic>
      <p:pic>
        <p:nvPicPr>
          <p:cNvPr id="6" name="Image 5"/>
          <p:cNvPicPr>
            <a:picLocks noChangeAspect="1"/>
          </p:cNvPicPr>
          <p:nvPr/>
        </p:nvPicPr>
        <p:blipFill>
          <a:blip r:embed="rId4"/>
          <a:stretch>
            <a:fillRect/>
          </a:stretch>
        </p:blipFill>
        <p:spPr>
          <a:xfrm>
            <a:off x="92437" y="1628800"/>
            <a:ext cx="6538527" cy="4214225"/>
          </a:xfrm>
          <a:prstGeom prst="rect">
            <a:avLst/>
          </a:prstGeom>
        </p:spPr>
      </p:pic>
    </p:spTree>
    <p:extLst>
      <p:ext uri="{BB962C8B-B14F-4D97-AF65-F5344CB8AC3E}">
        <p14:creationId xmlns:p14="http://schemas.microsoft.com/office/powerpoint/2010/main" val="2916787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main </a:t>
            </a:r>
            <a:r>
              <a:rPr lang="fr-FR" dirty="0" err="1" smtClean="0">
                <a:effectLst>
                  <a:outerShdw blurRad="38100" dist="38100" dir="2700000" algn="tl">
                    <a:srgbClr val="000000">
                      <a:alpha val="43137"/>
                    </a:srgbClr>
                  </a:outerShdw>
                </a:effectLst>
                <a:cs typeface="Arial" panose="020B0604020202020204" pitchFamily="34" charset="0"/>
              </a:rPr>
              <a:t>characteristics</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608512"/>
          </a:xfrm>
        </p:spPr>
        <p:txBody>
          <a:bodyPr/>
          <a:lstStyle/>
          <a:p>
            <a:pPr lvl="1">
              <a:buFont typeface="Arial" panose="020B0604020202020204" pitchFamily="34" charset="0"/>
              <a:buChar char="•"/>
            </a:pPr>
            <a:r>
              <a:rPr lang="fr-CA" b="1" dirty="0" smtClean="0"/>
              <a:t>Compiles on Windows : </a:t>
            </a:r>
          </a:p>
          <a:p>
            <a:pPr lvl="2">
              <a:buFont typeface="Arial" panose="020B0604020202020204" pitchFamily="34" charset="0"/>
              <a:buChar char="•"/>
            </a:pPr>
            <a:r>
              <a:rPr lang="fr-CA" dirty="0" smtClean="0"/>
              <a:t>Visual Studio 2017</a:t>
            </a:r>
          </a:p>
          <a:p>
            <a:pPr lvl="2">
              <a:buFont typeface="Arial" panose="020B0604020202020204" pitchFamily="34" charset="0"/>
              <a:buChar char="•"/>
            </a:pPr>
            <a:r>
              <a:rPr lang="fr-CA" dirty="0" smtClean="0"/>
              <a:t>MSYS2 (g++ &gt;4.9)</a:t>
            </a:r>
          </a:p>
          <a:p>
            <a:pPr lvl="2">
              <a:buFont typeface="Arial" panose="020B0604020202020204" pitchFamily="34" charset="0"/>
              <a:buChar char="•"/>
            </a:pPr>
            <a:r>
              <a:rPr lang="fr-CA" dirty="0" err="1" smtClean="0"/>
              <a:t>Cygwin</a:t>
            </a:r>
            <a:r>
              <a:rPr lang="fr-CA" dirty="0" smtClean="0"/>
              <a:t> (g++ &gt;4.9)</a:t>
            </a:r>
          </a:p>
          <a:p>
            <a:pPr marL="457200" lvl="1" indent="0">
              <a:buNone/>
            </a:pPr>
            <a:endParaRPr lang="fr-CA" dirty="0" smtClean="0"/>
          </a:p>
          <a:p>
            <a:pPr lvl="1">
              <a:buFont typeface="Arial" panose="020B0604020202020204" pitchFamily="34" charset="0"/>
              <a:buChar char="•"/>
            </a:pPr>
            <a:r>
              <a:rPr lang="fr-CA" b="1" dirty="0" smtClean="0"/>
              <a:t>Main usage: </a:t>
            </a:r>
          </a:p>
          <a:p>
            <a:pPr lvl="2">
              <a:buFont typeface="Arial" panose="020B0604020202020204" pitchFamily="34" charset="0"/>
              <a:buChar char="•"/>
            </a:pPr>
            <a:r>
              <a:rPr lang="fr-CA" dirty="0" err="1" smtClean="0"/>
              <a:t>Interpret</a:t>
            </a:r>
            <a:r>
              <a:rPr lang="fr-CA" dirty="0" smtClean="0"/>
              <a:t> Woodstock </a:t>
            </a:r>
            <a:r>
              <a:rPr lang="fr-CA" dirty="0" err="1" smtClean="0"/>
              <a:t>models</a:t>
            </a:r>
            <a:endParaRPr lang="fr-CA" dirty="0" smtClean="0"/>
          </a:p>
          <a:p>
            <a:pPr lvl="2">
              <a:buFont typeface="Arial" panose="020B0604020202020204" pitchFamily="34" charset="0"/>
              <a:buChar char="•"/>
            </a:pPr>
            <a:r>
              <a:rPr lang="fr-CA" dirty="0" smtClean="0"/>
              <a:t>Simulation</a:t>
            </a:r>
          </a:p>
          <a:p>
            <a:pPr lvl="2">
              <a:buFont typeface="Arial" panose="020B0604020202020204" pitchFamily="34" charset="0"/>
              <a:buChar char="•"/>
            </a:pPr>
            <a:r>
              <a:rPr lang="fr-CA" dirty="0" err="1" smtClean="0"/>
              <a:t>Optimization</a:t>
            </a:r>
            <a:r>
              <a:rPr lang="fr-CA" dirty="0" smtClean="0"/>
              <a:t> / </a:t>
            </a:r>
            <a:r>
              <a:rPr lang="fr-CA" dirty="0" err="1" smtClean="0"/>
              <a:t>Re-optimization</a:t>
            </a:r>
            <a:endParaRPr lang="fr-CA" dirty="0" smtClean="0"/>
          </a:p>
          <a:p>
            <a:pPr lvl="2">
              <a:buFont typeface="Arial" panose="020B0604020202020204" pitchFamily="34" charset="0"/>
              <a:buChar char="•"/>
            </a:pPr>
            <a:r>
              <a:rPr lang="fr-CA" dirty="0" err="1" smtClean="0"/>
              <a:t>Replanning</a:t>
            </a:r>
            <a:r>
              <a:rPr lang="fr-CA" dirty="0" smtClean="0"/>
              <a:t> (</a:t>
            </a:r>
            <a:r>
              <a:rPr lang="fr-CA" dirty="0" err="1" smtClean="0"/>
              <a:t>with</a:t>
            </a:r>
            <a:r>
              <a:rPr lang="fr-CA" dirty="0" smtClean="0"/>
              <a:t> </a:t>
            </a:r>
            <a:r>
              <a:rPr lang="fr-CA" dirty="0" err="1" smtClean="0"/>
              <a:t>stochastic</a:t>
            </a:r>
            <a:r>
              <a:rPr lang="fr-CA" dirty="0" smtClean="0"/>
              <a:t> </a:t>
            </a:r>
            <a:r>
              <a:rPr lang="fr-CA" dirty="0" err="1" smtClean="0"/>
              <a:t>events</a:t>
            </a:r>
            <a:r>
              <a:rPr lang="fr-CA" dirty="0" smtClean="0"/>
              <a:t>)</a:t>
            </a:r>
          </a:p>
          <a:p>
            <a:pPr lvl="2">
              <a:buFont typeface="Arial" panose="020B0604020202020204" pitchFamily="34" charset="0"/>
              <a:buChar char="•"/>
            </a:pPr>
            <a:r>
              <a:rPr lang="fr-CA" dirty="0" err="1" smtClean="0"/>
              <a:t>Solving</a:t>
            </a:r>
            <a:r>
              <a:rPr lang="fr-CA" dirty="0" smtClean="0"/>
              <a:t> </a:t>
            </a:r>
            <a:r>
              <a:rPr lang="fr-CA" dirty="0" err="1" smtClean="0"/>
              <a:t>cut</a:t>
            </a:r>
            <a:r>
              <a:rPr lang="fr-CA" dirty="0" smtClean="0"/>
              <a:t> blocks </a:t>
            </a:r>
            <a:r>
              <a:rPr lang="fr-CA" dirty="0" err="1" smtClean="0"/>
              <a:t>aggregation</a:t>
            </a:r>
            <a:r>
              <a:rPr lang="fr-CA" dirty="0" smtClean="0"/>
              <a:t> and </a:t>
            </a:r>
            <a:r>
              <a:rPr lang="fr-CA" dirty="0" err="1" smtClean="0"/>
              <a:t>scheduling</a:t>
            </a:r>
            <a:r>
              <a:rPr lang="fr-CA" dirty="0" smtClean="0"/>
              <a:t> (</a:t>
            </a:r>
            <a:r>
              <a:rPr lang="fr-CA" dirty="0" err="1" smtClean="0"/>
              <a:t>BFECopt</a:t>
            </a:r>
            <a:r>
              <a:rPr lang="fr-CA" dirty="0" smtClean="0"/>
              <a:t>)</a:t>
            </a:r>
            <a:endParaRPr lang="fr-CA" dirty="0"/>
          </a:p>
        </p:txBody>
      </p:sp>
      <p:sp>
        <p:nvSpPr>
          <p:cNvPr id="14" name="Rectangle 2"/>
          <p:cNvSpPr>
            <a:spLocks noChangeArrowheads="1"/>
          </p:cNvSpPr>
          <p:nvPr/>
        </p:nvSpPr>
        <p:spPr bwMode="auto">
          <a:xfrm>
            <a:off x="4655840" y="1873698"/>
            <a:ext cx="72008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lgn="ctr">
              <a:spcBef>
                <a:spcPct val="0"/>
              </a:spcBef>
              <a:buClr>
                <a:srgbClr val="11AB90"/>
              </a:buClr>
              <a:buSzTx/>
              <a:buNone/>
            </a:pPr>
            <a:r>
              <a:rPr lang="en-GB" altLang="fr-FR" sz="2400" b="1" dirty="0" smtClean="0">
                <a:solidFill>
                  <a:srgbClr val="339966"/>
                </a:solidFill>
              </a:rPr>
              <a:t>Programming Interface</a:t>
            </a:r>
          </a:p>
          <a:p>
            <a:pPr marL="179388" lvl="1" indent="0" algn="ctr">
              <a:spcBef>
                <a:spcPct val="0"/>
              </a:spcBef>
              <a:buClr>
                <a:srgbClr val="11AB90"/>
              </a:buClr>
              <a:buSzTx/>
              <a:buNone/>
            </a:pPr>
            <a:r>
              <a:rPr lang="en-GB" altLang="fr-FR" sz="2400" b="1" dirty="0" smtClean="0">
                <a:solidFill>
                  <a:srgbClr val="339966"/>
                </a:solidFill>
              </a:rPr>
              <a:t> (</a:t>
            </a:r>
            <a:r>
              <a:rPr lang="en-GB" altLang="fr-FR" sz="2400" b="1" dirty="0">
                <a:solidFill>
                  <a:srgbClr val="339966"/>
                </a:solidFill>
              </a:rPr>
              <a:t>C++</a:t>
            </a:r>
            <a:r>
              <a:rPr lang="en-GB" altLang="fr-FR" sz="2400" b="1" dirty="0" smtClean="0">
                <a:solidFill>
                  <a:srgbClr val="339966"/>
                </a:solidFill>
              </a:rPr>
              <a:t>11)</a:t>
            </a:r>
          </a:p>
          <a:p>
            <a:pPr lvl="1">
              <a:spcBef>
                <a:spcPct val="0"/>
              </a:spcBef>
              <a:buClr>
                <a:srgbClr val="11AB90"/>
              </a:buClr>
              <a:buSzTx/>
              <a:buFont typeface="Courier New" panose="02070309020205020404" pitchFamily="49" charset="0"/>
              <a:buNone/>
            </a:pPr>
            <a:endParaRPr lang="en-GB" altLang="fr-FR" sz="2400" dirty="0"/>
          </a:p>
        </p:txBody>
      </p:sp>
      <p:sp>
        <p:nvSpPr>
          <p:cNvPr id="15" name="Rectangle 2"/>
          <p:cNvSpPr>
            <a:spLocks noChangeArrowheads="1"/>
          </p:cNvSpPr>
          <p:nvPr/>
        </p:nvSpPr>
        <p:spPr bwMode="auto">
          <a:xfrm>
            <a:off x="5525635"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Python2</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6" name="Rectangle 2"/>
          <p:cNvSpPr>
            <a:spLocks noChangeArrowheads="1"/>
          </p:cNvSpPr>
          <p:nvPr/>
        </p:nvSpPr>
        <p:spPr bwMode="auto">
          <a:xfrm>
            <a:off x="7502250" y="3943293"/>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Python3</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7" name="Rectangle 2"/>
          <p:cNvSpPr>
            <a:spLocks noChangeArrowheads="1"/>
          </p:cNvSpPr>
          <p:nvPr/>
        </p:nvSpPr>
        <p:spPr bwMode="auto">
          <a:xfrm>
            <a:off x="9367249"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err="1">
                <a:solidFill>
                  <a:srgbClr val="339966"/>
                </a:solidFill>
              </a:rPr>
              <a:t>Cran</a:t>
            </a:r>
            <a:r>
              <a:rPr lang="en-GB" altLang="fr-FR" sz="2400" b="1" dirty="0">
                <a:solidFill>
                  <a:srgbClr val="339966"/>
                </a:solidFill>
              </a:rPr>
              <a:t> </a:t>
            </a:r>
            <a:r>
              <a:rPr lang="en-GB" altLang="fr-FR" sz="2400" b="1" dirty="0" smtClean="0">
                <a:solidFill>
                  <a:srgbClr val="339966"/>
                </a:solidFill>
              </a:rPr>
              <a:t>R</a:t>
            </a:r>
            <a:endParaRPr lang="en-GB" altLang="fr-FR" sz="2400" b="1" dirty="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cxnSp>
        <p:nvCxnSpPr>
          <p:cNvPr id="18" name="Connecteur droit avec flèche 17"/>
          <p:cNvCxnSpPr>
            <a:endCxn id="15" idx="0"/>
          </p:cNvCxnSpPr>
          <p:nvPr/>
        </p:nvCxnSpPr>
        <p:spPr bwMode="auto">
          <a:xfrm flipH="1">
            <a:off x="6458135" y="2710675"/>
            <a:ext cx="1969304"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Connecteur droit avec flèche 18"/>
          <p:cNvCxnSpPr>
            <a:endCxn id="16" idx="0"/>
          </p:cNvCxnSpPr>
          <p:nvPr/>
        </p:nvCxnSpPr>
        <p:spPr bwMode="auto">
          <a:xfrm>
            <a:off x="8434750" y="2710675"/>
            <a:ext cx="0" cy="123261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Connecteur droit avec flèche 19"/>
          <p:cNvCxnSpPr>
            <a:endCxn id="17" idx="0"/>
          </p:cNvCxnSpPr>
          <p:nvPr/>
        </p:nvCxnSpPr>
        <p:spPr bwMode="auto">
          <a:xfrm>
            <a:off x="8439967" y="2710675"/>
            <a:ext cx="1859782"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87305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1000"/>
                                        <p:tgtEl>
                                          <p:spTgt spid="5">
                                            <p:txEl>
                                              <p:pRg st="5" end="5"/>
                                            </p:txEl>
                                          </p:spTgt>
                                        </p:tgtEl>
                                      </p:cBhvr>
                                    </p:animEffect>
                                    <p:anim calcmode="lin" valueType="num">
                                      <p:cBhvr>
                                        <p:cTn id="3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1000"/>
                                        <p:tgtEl>
                                          <p:spTgt spid="5">
                                            <p:txEl>
                                              <p:pRg st="7" end="7"/>
                                            </p:txEl>
                                          </p:spTgt>
                                        </p:tgtEl>
                                      </p:cBhvr>
                                    </p:animEffect>
                                    <p:anim calcmode="lin" valueType="num">
                                      <p:cBhvr>
                                        <p:cTn id="4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1000"/>
                                        <p:tgtEl>
                                          <p:spTgt spid="5">
                                            <p:txEl>
                                              <p:pRg st="8" end="8"/>
                                            </p:txEl>
                                          </p:spTgt>
                                        </p:tgtEl>
                                      </p:cBhvr>
                                    </p:animEffect>
                                    <p:anim calcmode="lin" valueType="num">
                                      <p:cBhvr>
                                        <p:cTn id="4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1000"/>
                                        <p:tgtEl>
                                          <p:spTgt spid="5">
                                            <p:txEl>
                                              <p:pRg st="9" end="9"/>
                                            </p:txEl>
                                          </p:spTgt>
                                        </p:tgtEl>
                                      </p:cBhvr>
                                    </p:animEffect>
                                    <p:anim calcmode="lin" valueType="num">
                                      <p:cBhvr>
                                        <p:cTn id="5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1000"/>
                                        <p:tgtEl>
                                          <p:spTgt spid="5">
                                            <p:txEl>
                                              <p:pRg st="10" end="10"/>
                                            </p:txEl>
                                          </p:spTgt>
                                        </p:tgtEl>
                                      </p:cBhvr>
                                    </p:animEffect>
                                    <p:anim calcmode="lin" valueType="num">
                                      <p:cBhvr>
                                        <p:cTn id="5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Getting</a:t>
            </a:r>
            <a:r>
              <a:rPr lang="fr-CA" dirty="0" smtClean="0">
                <a:effectLst>
                  <a:outerShdw blurRad="38100" dist="38100" dir="2700000" algn="tl">
                    <a:srgbClr val="000000">
                      <a:alpha val="43137"/>
                    </a:srgbClr>
                  </a:outerShdw>
                </a:effectLst>
                <a:cs typeface="Arial" panose="020B0604020202020204" pitchFamily="34" charset="0"/>
              </a:rPr>
              <a:t> outputs value </a:t>
            </a:r>
            <a:r>
              <a:rPr lang="fr-CA" dirty="0" err="1" smtClean="0">
                <a:effectLst>
                  <a:outerShdw blurRad="38100" dist="38100" dir="2700000" algn="tl">
                    <a:srgbClr val="000000">
                      <a:alpha val="43137"/>
                    </a:srgbClr>
                  </a:outerShdw>
                </a:effectLst>
                <a:cs typeface="Arial" panose="020B0604020202020204" pitchFamily="34" charset="0"/>
              </a:rPr>
              <a:t>from</a:t>
            </a:r>
            <a:r>
              <a:rPr lang="fr-CA" dirty="0" smtClean="0">
                <a:effectLst>
                  <a:outerShdw blurRad="38100" dist="38100" dir="2700000" algn="tl">
                    <a:srgbClr val="000000">
                      <a:alpha val="43137"/>
                    </a:srgbClr>
                  </a:outerShdw>
                </a:effectLst>
                <a:cs typeface="Arial" panose="020B0604020202020204" pitchFamily="34" charset="0"/>
              </a:rPr>
              <a:t> the model</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40</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Multiple </a:t>
            </a:r>
            <a:r>
              <a:rPr lang="fr-CA" dirty="0" err="1" smtClean="0"/>
              <a:t>functions</a:t>
            </a:r>
            <a:r>
              <a:rPr lang="fr-CA" dirty="0" smtClean="0"/>
              <a:t> let the user </a:t>
            </a:r>
            <a:r>
              <a:rPr lang="fr-CA" dirty="0" err="1" smtClean="0"/>
              <a:t>get</a:t>
            </a:r>
            <a:r>
              <a:rPr lang="fr-CA" dirty="0" smtClean="0"/>
              <a:t> information </a:t>
            </a:r>
            <a:r>
              <a:rPr lang="fr-CA" dirty="0" err="1" smtClean="0"/>
              <a:t>from</a:t>
            </a:r>
            <a:r>
              <a:rPr lang="fr-CA" dirty="0" smtClean="0"/>
              <a:t> an </a:t>
            </a:r>
            <a:r>
              <a:rPr lang="fr-CA" dirty="0" err="1" smtClean="0"/>
              <a:t>existing</a:t>
            </a:r>
            <a:r>
              <a:rPr lang="fr-CA" dirty="0" smtClean="0"/>
              <a:t> model </a:t>
            </a:r>
            <a:r>
              <a:rPr lang="fr-CA" dirty="0" err="1" smtClean="0"/>
              <a:t>some</a:t>
            </a:r>
            <a:r>
              <a:rPr lang="fr-CA" dirty="0" smtClean="0"/>
              <a:t> are </a:t>
            </a:r>
            <a:r>
              <a:rPr lang="fr-CA" dirty="0" err="1" smtClean="0"/>
              <a:t>usefull</a:t>
            </a:r>
            <a:r>
              <a:rPr lang="fr-CA" dirty="0" smtClean="0"/>
              <a:t> </a:t>
            </a:r>
            <a:r>
              <a:rPr lang="fr-CA" dirty="0" err="1" smtClean="0"/>
              <a:t>other</a:t>
            </a:r>
            <a:r>
              <a:rPr lang="fr-CA" dirty="0" smtClean="0"/>
              <a:t> not.</a:t>
            </a:r>
            <a:endParaRPr lang="fr-CA" dirty="0"/>
          </a:p>
          <a:p>
            <a:r>
              <a:rPr lang="fr-CA" dirty="0" err="1" smtClean="0"/>
              <a:t>Their’s</a:t>
            </a:r>
            <a:r>
              <a:rPr lang="fr-CA" dirty="0" smtClean="0"/>
              <a:t> </a:t>
            </a:r>
            <a:r>
              <a:rPr lang="fr-CA" dirty="0" err="1" smtClean="0"/>
              <a:t>different</a:t>
            </a:r>
            <a:r>
              <a:rPr lang="fr-CA" dirty="0" smtClean="0"/>
              <a:t> </a:t>
            </a:r>
            <a:r>
              <a:rPr lang="fr-CA" dirty="0" err="1" smtClean="0"/>
              <a:t>way</a:t>
            </a:r>
            <a:r>
              <a:rPr lang="fr-CA" dirty="0" smtClean="0"/>
              <a:t> to </a:t>
            </a:r>
            <a:r>
              <a:rPr lang="fr-CA" dirty="0" err="1" smtClean="0"/>
              <a:t>get</a:t>
            </a:r>
            <a:r>
              <a:rPr lang="fr-CA" dirty="0" smtClean="0"/>
              <a:t> output values </a:t>
            </a:r>
            <a:r>
              <a:rPr lang="fr-CA" dirty="0" err="1" smtClean="0"/>
              <a:t>from</a:t>
            </a:r>
            <a:r>
              <a:rPr lang="fr-CA" dirty="0" smtClean="0"/>
              <a:t> a </a:t>
            </a:r>
            <a:r>
              <a:rPr lang="fr-CA" dirty="0" err="1" smtClean="0"/>
              <a:t>FMTmodel</a:t>
            </a:r>
            <a:r>
              <a:rPr lang="fr-CA" dirty="0" smtClean="0"/>
              <a:t>.</a:t>
            </a:r>
          </a:p>
          <a:p>
            <a:endParaRPr lang="fr-CA" dirty="0"/>
          </a:p>
          <a:p>
            <a:r>
              <a:rPr lang="fr-CA" dirty="0" err="1" smtClean="0"/>
              <a:t>We</a:t>
            </a:r>
            <a:r>
              <a:rPr lang="fr-CA" dirty="0" smtClean="0"/>
              <a:t> </a:t>
            </a:r>
            <a:r>
              <a:rPr lang="fr-CA" dirty="0" err="1" smtClean="0"/>
              <a:t>can</a:t>
            </a:r>
            <a:r>
              <a:rPr lang="fr-CA" dirty="0" smtClean="0"/>
              <a:t> </a:t>
            </a:r>
            <a:r>
              <a:rPr lang="fr-CA" dirty="0" err="1" smtClean="0"/>
              <a:t>also</a:t>
            </a:r>
            <a:r>
              <a:rPr lang="fr-CA" dirty="0" smtClean="0"/>
              <a:t> </a:t>
            </a:r>
            <a:r>
              <a:rPr lang="fr-CA" dirty="0" err="1" smtClean="0"/>
              <a:t>get</a:t>
            </a:r>
            <a:r>
              <a:rPr lang="fr-CA" dirty="0" smtClean="0"/>
              <a:t> the solution </a:t>
            </a:r>
            <a:r>
              <a:rPr lang="fr-CA" dirty="0" err="1" smtClean="0"/>
              <a:t>from</a:t>
            </a:r>
            <a:r>
              <a:rPr lang="fr-CA" dirty="0" smtClean="0"/>
              <a:t> an </a:t>
            </a:r>
            <a:r>
              <a:rPr lang="fr-CA" dirty="0" err="1" smtClean="0"/>
              <a:t>existing</a:t>
            </a:r>
            <a:r>
              <a:rPr lang="fr-CA" dirty="0" smtClean="0"/>
              <a:t> </a:t>
            </a:r>
            <a:r>
              <a:rPr lang="fr-CA" dirty="0" err="1" smtClean="0"/>
              <a:t>solved</a:t>
            </a:r>
            <a:r>
              <a:rPr lang="fr-CA" dirty="0" smtClean="0"/>
              <a:t> model.</a:t>
            </a:r>
          </a:p>
          <a:p>
            <a:endParaRPr lang="fr-CA" dirty="0" smtClean="0"/>
          </a:p>
        </p:txBody>
      </p:sp>
    </p:spTree>
    <p:extLst>
      <p:ext uri="{BB962C8B-B14F-4D97-AF65-F5344CB8AC3E}">
        <p14:creationId xmlns:p14="http://schemas.microsoft.com/office/powerpoint/2010/main" val="1337187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Getting</a:t>
            </a:r>
            <a:r>
              <a:rPr lang="fr-CA" dirty="0">
                <a:effectLst>
                  <a:outerShdw blurRad="38100" dist="38100" dir="2700000" algn="tl">
                    <a:srgbClr val="000000">
                      <a:alpha val="43137"/>
                    </a:srgbClr>
                  </a:outerShdw>
                </a:effectLst>
                <a:cs typeface="Arial" panose="020B0604020202020204" pitchFamily="34" charset="0"/>
              </a:rPr>
              <a:t> outputs value </a:t>
            </a:r>
            <a:r>
              <a:rPr lang="fr-CA" dirty="0" err="1">
                <a:effectLst>
                  <a:outerShdw blurRad="38100" dist="38100" dir="2700000" algn="tl">
                    <a:srgbClr val="000000">
                      <a:alpha val="43137"/>
                    </a:srgbClr>
                  </a:outerShdw>
                </a:effectLst>
                <a:cs typeface="Arial" panose="020B0604020202020204" pitchFamily="34" charset="0"/>
              </a:rPr>
              <a:t>from</a:t>
            </a:r>
            <a:r>
              <a:rPr lang="fr-CA" dirty="0">
                <a:effectLst>
                  <a:outerShdw blurRad="38100" dist="38100" dir="2700000" algn="tl">
                    <a:srgbClr val="000000">
                      <a:alpha val="43137"/>
                    </a:srgbClr>
                  </a:outerShdw>
                </a:effectLst>
                <a:cs typeface="Arial" panose="020B0604020202020204" pitchFamily="34" charset="0"/>
              </a:rPr>
              <a:t> the model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41</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err="1" smtClean="0"/>
              <a:t>Only</a:t>
            </a:r>
            <a:r>
              <a:rPr lang="fr-CA" dirty="0" smtClean="0"/>
              <a:t> for R :</a:t>
            </a:r>
          </a:p>
          <a:p>
            <a:endParaRPr lang="fr-CA" dirty="0"/>
          </a:p>
          <a:p>
            <a:endParaRPr lang="fr-CA" dirty="0" smtClean="0"/>
          </a:p>
          <a:p>
            <a:endParaRPr lang="fr-CA" dirty="0"/>
          </a:p>
          <a:p>
            <a:r>
              <a:rPr lang="fr-CA" dirty="0" smtClean="0"/>
              <a:t>For </a:t>
            </a:r>
            <a:r>
              <a:rPr lang="fr-CA" dirty="0" err="1" smtClean="0"/>
              <a:t>everyone</a:t>
            </a:r>
            <a:r>
              <a:rPr lang="fr-CA" dirty="0" smtClean="0"/>
              <a:t>!  </a:t>
            </a:r>
          </a:p>
          <a:p>
            <a:endParaRPr lang="fr-CA" dirty="0" smtClean="0"/>
          </a:p>
          <a:p>
            <a:endParaRPr lang="fr-CA" dirty="0"/>
          </a:p>
          <a:p>
            <a:r>
              <a:rPr lang="fr-CA" dirty="0" err="1" smtClean="0"/>
              <a:t>FMToutputlevel</a:t>
            </a:r>
            <a:r>
              <a:rPr lang="fr-CA" dirty="0" smtClean="0"/>
              <a:t> : </a:t>
            </a:r>
          </a:p>
        </p:txBody>
      </p:sp>
      <p:pic>
        <p:nvPicPr>
          <p:cNvPr id="6" name="Image 5"/>
          <p:cNvPicPr>
            <a:picLocks noChangeAspect="1"/>
          </p:cNvPicPr>
          <p:nvPr/>
        </p:nvPicPr>
        <p:blipFill>
          <a:blip r:embed="rId3"/>
          <a:stretch>
            <a:fillRect/>
          </a:stretch>
        </p:blipFill>
        <p:spPr>
          <a:xfrm>
            <a:off x="666737" y="1628800"/>
            <a:ext cx="9120336" cy="1032093"/>
          </a:xfrm>
          <a:prstGeom prst="rect">
            <a:avLst/>
          </a:prstGeom>
        </p:spPr>
      </p:pic>
      <p:pic>
        <p:nvPicPr>
          <p:cNvPr id="7" name="Image 6"/>
          <p:cNvPicPr>
            <a:picLocks noChangeAspect="1"/>
          </p:cNvPicPr>
          <p:nvPr/>
        </p:nvPicPr>
        <p:blipFill>
          <a:blip r:embed="rId4"/>
          <a:stretch>
            <a:fillRect/>
          </a:stretch>
        </p:blipFill>
        <p:spPr>
          <a:xfrm>
            <a:off x="352424" y="3374595"/>
            <a:ext cx="11487150" cy="238125"/>
          </a:xfrm>
          <a:prstGeom prst="rect">
            <a:avLst/>
          </a:prstGeom>
        </p:spPr>
      </p:pic>
      <p:pic>
        <p:nvPicPr>
          <p:cNvPr id="8" name="Image 7"/>
          <p:cNvPicPr>
            <a:picLocks noChangeAspect="1"/>
          </p:cNvPicPr>
          <p:nvPr/>
        </p:nvPicPr>
        <p:blipFill>
          <a:blip r:embed="rId5"/>
          <a:stretch>
            <a:fillRect/>
          </a:stretch>
        </p:blipFill>
        <p:spPr>
          <a:xfrm>
            <a:off x="767408" y="4684426"/>
            <a:ext cx="1828800" cy="1028700"/>
          </a:xfrm>
          <a:prstGeom prst="rect">
            <a:avLst/>
          </a:prstGeom>
        </p:spPr>
      </p:pic>
    </p:spTree>
    <p:extLst>
      <p:ext uri="{BB962C8B-B14F-4D97-AF65-F5344CB8AC3E}">
        <p14:creationId xmlns:p14="http://schemas.microsoft.com/office/powerpoint/2010/main" val="24208045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Writing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42</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First </a:t>
            </a:r>
            <a:r>
              <a:rPr lang="fr-CA" dirty="0" err="1" smtClean="0"/>
              <a:t>construct</a:t>
            </a:r>
            <a:r>
              <a:rPr lang="fr-CA" dirty="0" smtClean="0"/>
              <a:t> a </a:t>
            </a:r>
            <a:r>
              <a:rPr lang="fr-CA" dirty="0" err="1" smtClean="0"/>
              <a:t>FMTscheduleparser</a:t>
            </a:r>
            <a:r>
              <a:rPr lang="fr-CA" dirty="0" smtClean="0"/>
              <a:t> and </a:t>
            </a:r>
            <a:r>
              <a:rPr lang="fr-CA" dirty="0" err="1" smtClean="0"/>
              <a:t>write</a:t>
            </a:r>
            <a:r>
              <a:rPr lang="fr-CA" dirty="0" smtClean="0"/>
              <a:t> the </a:t>
            </a:r>
            <a:r>
              <a:rPr lang="fr-CA" dirty="0" err="1" smtClean="0"/>
              <a:t>existing</a:t>
            </a:r>
            <a:r>
              <a:rPr lang="fr-CA" dirty="0" smtClean="0"/>
              <a:t> solution </a:t>
            </a:r>
            <a:r>
              <a:rPr lang="fr-CA" dirty="0" err="1" smtClean="0"/>
              <a:t>using</a:t>
            </a:r>
            <a:r>
              <a:rPr lang="fr-CA" dirty="0" smtClean="0"/>
              <a:t> </a:t>
            </a:r>
            <a:r>
              <a:rPr lang="fr-CA" dirty="0" err="1" smtClean="0"/>
              <a:t>this</a:t>
            </a:r>
            <a:r>
              <a:rPr lang="fr-CA" dirty="0" smtClean="0"/>
              <a:t> class: </a:t>
            </a:r>
          </a:p>
          <a:p>
            <a:endParaRPr lang="fr-CA" dirty="0"/>
          </a:p>
          <a:p>
            <a:endParaRPr lang="fr-CA" dirty="0" smtClean="0"/>
          </a:p>
          <a:p>
            <a:endParaRPr lang="fr-CA" dirty="0"/>
          </a:p>
          <a:p>
            <a:endParaRPr lang="fr-CA" dirty="0" smtClean="0"/>
          </a:p>
          <a:p>
            <a:endParaRPr lang="fr-CA" dirty="0"/>
          </a:p>
          <a:p>
            <a:endParaRPr lang="fr-CA" dirty="0" smtClean="0"/>
          </a:p>
          <a:p>
            <a:r>
              <a:rPr lang="fr-CA" dirty="0" smtClean="0"/>
              <a:t>To </a:t>
            </a:r>
            <a:r>
              <a:rPr lang="fr-CA" dirty="0" err="1" smtClean="0"/>
              <a:t>get</a:t>
            </a:r>
            <a:r>
              <a:rPr lang="fr-CA" dirty="0" smtClean="0"/>
              <a:t> the </a:t>
            </a:r>
            <a:r>
              <a:rPr lang="fr-CA" dirty="0" err="1" smtClean="0"/>
              <a:t>actual</a:t>
            </a:r>
            <a:r>
              <a:rPr lang="fr-CA" dirty="0" smtClean="0"/>
              <a:t> solution for a </a:t>
            </a:r>
            <a:r>
              <a:rPr lang="fr-CA" dirty="0" err="1" smtClean="0"/>
              <a:t>given</a:t>
            </a:r>
            <a:r>
              <a:rPr lang="fr-CA" dirty="0" smtClean="0"/>
              <a:t> </a:t>
            </a:r>
            <a:r>
              <a:rPr lang="fr-CA" dirty="0" err="1" smtClean="0"/>
              <a:t>period</a:t>
            </a:r>
            <a:r>
              <a:rPr lang="fr-CA" dirty="0" smtClean="0"/>
              <a:t> of a model (</a:t>
            </a:r>
            <a:r>
              <a:rPr lang="fr-CA" dirty="0" err="1" smtClean="0"/>
              <a:t>FMTschedule</a:t>
            </a:r>
            <a:r>
              <a:rPr lang="fr-CA" dirty="0" smtClean="0"/>
              <a:t>): </a:t>
            </a:r>
          </a:p>
          <a:p>
            <a:endParaRPr lang="fr-CA" dirty="0"/>
          </a:p>
          <a:p>
            <a:endParaRPr lang="fr-CA" dirty="0" smtClean="0"/>
          </a:p>
        </p:txBody>
      </p:sp>
      <p:pic>
        <p:nvPicPr>
          <p:cNvPr id="5" name="Image 4"/>
          <p:cNvPicPr>
            <a:picLocks noChangeAspect="1"/>
          </p:cNvPicPr>
          <p:nvPr/>
        </p:nvPicPr>
        <p:blipFill>
          <a:blip r:embed="rId3"/>
          <a:stretch>
            <a:fillRect/>
          </a:stretch>
        </p:blipFill>
        <p:spPr>
          <a:xfrm>
            <a:off x="0" y="2287488"/>
            <a:ext cx="12192000" cy="1932975"/>
          </a:xfrm>
          <a:prstGeom prst="rect">
            <a:avLst/>
          </a:prstGeom>
        </p:spPr>
      </p:pic>
      <p:pic>
        <p:nvPicPr>
          <p:cNvPr id="6" name="Image 5"/>
          <p:cNvPicPr>
            <a:picLocks noChangeAspect="1"/>
          </p:cNvPicPr>
          <p:nvPr/>
        </p:nvPicPr>
        <p:blipFill>
          <a:blip r:embed="rId4"/>
          <a:stretch>
            <a:fillRect/>
          </a:stretch>
        </p:blipFill>
        <p:spPr>
          <a:xfrm>
            <a:off x="767408" y="5158081"/>
            <a:ext cx="5524500" cy="276225"/>
          </a:xfrm>
          <a:prstGeom prst="rect">
            <a:avLst/>
          </a:prstGeom>
        </p:spPr>
      </p:pic>
    </p:spTree>
    <p:extLst>
      <p:ext uri="{BB962C8B-B14F-4D97-AF65-F5344CB8AC3E}">
        <p14:creationId xmlns:p14="http://schemas.microsoft.com/office/powerpoint/2010/main" val="2324645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Exercise</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43</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err="1" smtClean="0"/>
              <a:t>Get</a:t>
            </a:r>
            <a:r>
              <a:rPr lang="fr-CA" dirty="0" smtClean="0"/>
              <a:t> the output value of the output </a:t>
            </a:r>
            <a:r>
              <a:rPr lang="fr-CA" dirty="0" err="1" smtClean="0"/>
              <a:t>named</a:t>
            </a:r>
            <a:r>
              <a:rPr lang="fr-CA" dirty="0" smtClean="0"/>
              <a:t> </a:t>
            </a:r>
            <a:r>
              <a:rPr lang="fr-CA" dirty="0" err="1" smtClean="0"/>
              <a:t>oSupREC</a:t>
            </a:r>
            <a:endParaRPr lang="fr-CA" dirty="0" smtClean="0"/>
          </a:p>
          <a:p>
            <a:endParaRPr lang="fr-CA" dirty="0"/>
          </a:p>
          <a:p>
            <a:r>
              <a:rPr lang="fr-CA" dirty="0" err="1" smtClean="0"/>
              <a:t>Then</a:t>
            </a:r>
            <a:r>
              <a:rPr lang="fr-CA" dirty="0" smtClean="0"/>
              <a:t> </a:t>
            </a:r>
            <a:r>
              <a:rPr lang="fr-CA" dirty="0" err="1" smtClean="0"/>
              <a:t>write</a:t>
            </a:r>
            <a:r>
              <a:rPr lang="fr-CA" dirty="0" smtClean="0"/>
              <a:t> the solution of the model </a:t>
            </a:r>
            <a:r>
              <a:rPr lang="fr-CA" dirty="0" err="1" smtClean="0"/>
              <a:t>after</a:t>
            </a:r>
            <a:r>
              <a:rPr lang="fr-CA" dirty="0" smtClean="0"/>
              <a:t> </a:t>
            </a:r>
            <a:r>
              <a:rPr lang="fr-CA" dirty="0" err="1" smtClean="0"/>
              <a:t>solving</a:t>
            </a:r>
            <a:r>
              <a:rPr lang="fr-CA" dirty="0" smtClean="0"/>
              <a:t> </a:t>
            </a:r>
            <a:r>
              <a:rPr lang="fr-CA" dirty="0" err="1" smtClean="0"/>
              <a:t>it</a:t>
            </a:r>
            <a:r>
              <a:rPr lang="fr-CA" dirty="0" smtClean="0"/>
              <a:t>.</a:t>
            </a:r>
          </a:p>
        </p:txBody>
      </p:sp>
    </p:spTree>
    <p:extLst>
      <p:ext uri="{BB962C8B-B14F-4D97-AF65-F5344CB8AC3E}">
        <p14:creationId xmlns:p14="http://schemas.microsoft.com/office/powerpoint/2010/main" val="318237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Special</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functions</a:t>
            </a:r>
            <a:r>
              <a:rPr lang="fr-CA" dirty="0" smtClean="0">
                <a:effectLst>
                  <a:outerShdw blurRad="38100" dist="38100" dir="2700000" algn="tl">
                    <a:srgbClr val="000000">
                      <a:alpha val="43137"/>
                    </a:srgbClr>
                  </a:outerShdw>
                </a:effectLst>
                <a:cs typeface="Arial" panose="020B0604020202020204" pitchFamily="34" charset="0"/>
              </a:rPr>
              <a:t> and </a:t>
            </a:r>
            <a:r>
              <a:rPr lang="fr-CA" dirty="0" err="1" smtClean="0">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44</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PRESOLVE</a:t>
            </a:r>
          </a:p>
          <a:p>
            <a:r>
              <a:rPr lang="fr-CA" dirty="0" err="1" smtClean="0"/>
              <a:t>Some</a:t>
            </a:r>
            <a:r>
              <a:rPr lang="fr-CA" dirty="0" smtClean="0"/>
              <a:t> model </a:t>
            </a:r>
            <a:r>
              <a:rPr lang="fr-CA" dirty="0" err="1" smtClean="0"/>
              <a:t>can</a:t>
            </a:r>
            <a:r>
              <a:rPr lang="fr-CA" dirty="0" smtClean="0"/>
              <a:t> </a:t>
            </a:r>
            <a:r>
              <a:rPr lang="fr-CA" dirty="0" err="1" smtClean="0"/>
              <a:t>be</a:t>
            </a:r>
            <a:r>
              <a:rPr lang="fr-CA" dirty="0" smtClean="0"/>
              <a:t> </a:t>
            </a:r>
            <a:r>
              <a:rPr lang="fr-CA" dirty="0" err="1" smtClean="0"/>
              <a:t>realy</a:t>
            </a:r>
            <a:r>
              <a:rPr lang="fr-CA" dirty="0" smtClean="0"/>
              <a:t> </a:t>
            </a:r>
            <a:r>
              <a:rPr lang="fr-CA" dirty="0" err="1" smtClean="0"/>
              <a:t>complex</a:t>
            </a:r>
            <a:r>
              <a:rPr lang="fr-CA" dirty="0" smtClean="0"/>
              <a:t> and hard to </a:t>
            </a:r>
            <a:r>
              <a:rPr lang="fr-CA" dirty="0" err="1" smtClean="0"/>
              <a:t>solve</a:t>
            </a:r>
            <a:r>
              <a:rPr lang="fr-CA" dirty="0" smtClean="0"/>
              <a:t>. </a:t>
            </a:r>
            <a:r>
              <a:rPr lang="fr-CA" dirty="0" err="1" smtClean="0"/>
              <a:t>We</a:t>
            </a:r>
            <a:r>
              <a:rPr lang="fr-CA" dirty="0" smtClean="0"/>
              <a:t> use the </a:t>
            </a:r>
            <a:r>
              <a:rPr lang="fr-CA" dirty="0" err="1" smtClean="0"/>
              <a:t>presolve</a:t>
            </a:r>
            <a:r>
              <a:rPr lang="fr-CA" dirty="0" smtClean="0"/>
              <a:t> </a:t>
            </a:r>
            <a:r>
              <a:rPr lang="fr-CA" dirty="0" err="1" smtClean="0"/>
              <a:t>function</a:t>
            </a:r>
            <a:r>
              <a:rPr lang="fr-CA" dirty="0" smtClean="0"/>
              <a:t> on </a:t>
            </a:r>
            <a:r>
              <a:rPr lang="fr-CA" dirty="0" err="1" smtClean="0"/>
              <a:t>those</a:t>
            </a:r>
            <a:r>
              <a:rPr lang="fr-CA" dirty="0" smtClean="0"/>
              <a:t> model. </a:t>
            </a:r>
          </a:p>
          <a:p>
            <a:endParaRPr lang="fr-CA" dirty="0" smtClean="0"/>
          </a:p>
          <a:p>
            <a:endParaRPr lang="fr-CA" dirty="0" smtClean="0"/>
          </a:p>
          <a:p>
            <a:endParaRPr lang="fr-CA" dirty="0" smtClean="0"/>
          </a:p>
          <a:p>
            <a:endParaRPr lang="fr-CA" dirty="0" smtClean="0"/>
          </a:p>
          <a:p>
            <a:r>
              <a:rPr lang="fr-CA" dirty="0" smtClean="0"/>
              <a:t>The </a:t>
            </a:r>
            <a:r>
              <a:rPr lang="fr-CA" dirty="0" err="1" smtClean="0"/>
              <a:t>function</a:t>
            </a:r>
            <a:r>
              <a:rPr lang="fr-CA" dirty="0" smtClean="0"/>
              <a:t> </a:t>
            </a:r>
            <a:r>
              <a:rPr lang="fr-CA" dirty="0" err="1" smtClean="0"/>
              <a:t>returns</a:t>
            </a:r>
            <a:r>
              <a:rPr lang="fr-CA" dirty="0" smtClean="0"/>
              <a:t> a model </a:t>
            </a:r>
            <a:r>
              <a:rPr lang="fr-CA" dirty="0" err="1" smtClean="0"/>
              <a:t>with</a:t>
            </a:r>
            <a:r>
              <a:rPr lang="fr-CA" dirty="0" smtClean="0"/>
              <a:t> </a:t>
            </a:r>
            <a:r>
              <a:rPr lang="fr-CA" dirty="0" err="1" smtClean="0"/>
              <a:t>less</a:t>
            </a:r>
            <a:r>
              <a:rPr lang="fr-CA" dirty="0" smtClean="0"/>
              <a:t> </a:t>
            </a:r>
            <a:r>
              <a:rPr lang="fr-CA" dirty="0" err="1" smtClean="0"/>
              <a:t>themes</a:t>
            </a:r>
            <a:r>
              <a:rPr lang="fr-CA" dirty="0" smtClean="0"/>
              <a:t>, actions, transitions, outputs and </a:t>
            </a:r>
            <a:r>
              <a:rPr lang="fr-CA" dirty="0" err="1" smtClean="0"/>
              <a:t>constraints</a:t>
            </a:r>
            <a:r>
              <a:rPr lang="fr-CA" dirty="0" smtClean="0"/>
              <a:t> compare to the original model. </a:t>
            </a:r>
          </a:p>
        </p:txBody>
      </p:sp>
      <p:pic>
        <p:nvPicPr>
          <p:cNvPr id="5" name="Image 4"/>
          <p:cNvPicPr>
            <a:picLocks noChangeAspect="1"/>
          </p:cNvPicPr>
          <p:nvPr/>
        </p:nvPicPr>
        <p:blipFill>
          <a:blip r:embed="rId3"/>
          <a:stretch>
            <a:fillRect/>
          </a:stretch>
        </p:blipFill>
        <p:spPr>
          <a:xfrm>
            <a:off x="767408" y="2780928"/>
            <a:ext cx="9491361" cy="676444"/>
          </a:xfrm>
          <a:prstGeom prst="rect">
            <a:avLst/>
          </a:prstGeom>
        </p:spPr>
      </p:pic>
    </p:spTree>
    <p:extLst>
      <p:ext uri="{BB962C8B-B14F-4D97-AF65-F5344CB8AC3E}">
        <p14:creationId xmlns:p14="http://schemas.microsoft.com/office/powerpoint/2010/main" val="279305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Special</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functions</a:t>
            </a:r>
            <a:r>
              <a:rPr lang="fr-CA" dirty="0">
                <a:effectLst>
                  <a:outerShdw blurRad="38100" dist="38100" dir="2700000" algn="tl">
                    <a:srgbClr val="000000">
                      <a:alpha val="43137"/>
                    </a:srgbClr>
                  </a:outerShdw>
                </a:effectLst>
                <a:cs typeface="Arial" panose="020B0604020202020204" pitchFamily="34" charset="0"/>
              </a:rPr>
              <a:t> and </a:t>
            </a:r>
            <a:r>
              <a:rPr lang="fr-CA" dirty="0" err="1">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45</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253799" cy="3038579"/>
          </a:xfrm>
        </p:spPr>
        <p:txBody>
          <a:bodyPr/>
          <a:lstStyle/>
          <a:p>
            <a:r>
              <a:rPr lang="fr-CA" b="1" dirty="0" smtClean="0"/>
              <a:t>Matrix positive outputs</a:t>
            </a:r>
          </a:p>
          <a:p>
            <a:r>
              <a:rPr lang="fr-CA" dirty="0" smtClean="0"/>
              <a:t>WS </a:t>
            </a:r>
            <a:r>
              <a:rPr lang="fr-CA" dirty="0" err="1" smtClean="0"/>
              <a:t>does</a:t>
            </a:r>
            <a:r>
              <a:rPr lang="fr-CA" dirty="0" smtClean="0"/>
              <a:t> not </a:t>
            </a:r>
            <a:r>
              <a:rPr lang="fr-CA" dirty="0" err="1" smtClean="0"/>
              <a:t>allow</a:t>
            </a:r>
            <a:r>
              <a:rPr lang="fr-CA" dirty="0" smtClean="0"/>
              <a:t> </a:t>
            </a:r>
            <a:r>
              <a:rPr lang="fr-CA" dirty="0" err="1" smtClean="0"/>
              <a:t>negative</a:t>
            </a:r>
            <a:r>
              <a:rPr lang="fr-CA" dirty="0" smtClean="0"/>
              <a:t> output for </a:t>
            </a:r>
            <a:r>
              <a:rPr lang="fr-CA" dirty="0" err="1" smtClean="0"/>
              <a:t>some</a:t>
            </a:r>
            <a:r>
              <a:rPr lang="fr-CA" dirty="0" smtClean="0"/>
              <a:t> </a:t>
            </a:r>
            <a:r>
              <a:rPr lang="fr-CA" dirty="0" err="1" smtClean="0"/>
              <a:t>specific</a:t>
            </a:r>
            <a:r>
              <a:rPr lang="fr-CA" smtClean="0"/>
              <a:t> cases. </a:t>
            </a:r>
            <a:r>
              <a:rPr lang="fr-CA" dirty="0" smtClean="0"/>
              <a:t>If the output </a:t>
            </a:r>
            <a:r>
              <a:rPr lang="fr-CA" dirty="0" err="1" smtClean="0"/>
              <a:t>is</a:t>
            </a:r>
            <a:r>
              <a:rPr lang="fr-CA" dirty="0" smtClean="0"/>
              <a:t> </a:t>
            </a:r>
            <a:r>
              <a:rPr lang="fr-CA" dirty="0" err="1" smtClean="0"/>
              <a:t>used</a:t>
            </a:r>
            <a:r>
              <a:rPr lang="fr-CA" dirty="0" smtClean="0"/>
              <a:t> (</a:t>
            </a:r>
            <a:r>
              <a:rPr lang="fr-CA" dirty="0" err="1" smtClean="0"/>
              <a:t>because</a:t>
            </a:r>
            <a:r>
              <a:rPr lang="fr-CA" dirty="0" smtClean="0"/>
              <a:t> </a:t>
            </a:r>
            <a:r>
              <a:rPr lang="fr-CA" dirty="0" err="1" smtClean="0"/>
              <a:t>is</a:t>
            </a:r>
            <a:r>
              <a:rPr lang="fr-CA" dirty="0" smtClean="0"/>
              <a:t> part of a </a:t>
            </a:r>
            <a:r>
              <a:rPr lang="fr-CA" dirty="0" err="1" smtClean="0"/>
              <a:t>constraint</a:t>
            </a:r>
            <a:r>
              <a:rPr lang="fr-CA" dirty="0" smtClean="0"/>
              <a:t>), </a:t>
            </a:r>
            <a:r>
              <a:rPr lang="fr-CA" dirty="0" err="1" smtClean="0"/>
              <a:t>during</a:t>
            </a:r>
            <a:r>
              <a:rPr lang="fr-CA" dirty="0" smtClean="0"/>
              <a:t> the construction of the matrix, the variable </a:t>
            </a:r>
            <a:r>
              <a:rPr lang="fr-CA" dirty="0" err="1" smtClean="0"/>
              <a:t>associated</a:t>
            </a:r>
            <a:r>
              <a:rPr lang="fr-CA" dirty="0" smtClean="0"/>
              <a:t> to the output </a:t>
            </a:r>
            <a:r>
              <a:rPr lang="fr-CA" dirty="0" err="1" smtClean="0"/>
              <a:t>will</a:t>
            </a:r>
            <a:r>
              <a:rPr lang="fr-CA" dirty="0" smtClean="0"/>
              <a:t> have to </a:t>
            </a:r>
            <a:r>
              <a:rPr lang="fr-CA" dirty="0" err="1" smtClean="0"/>
              <a:t>be</a:t>
            </a:r>
            <a:r>
              <a:rPr lang="fr-CA" dirty="0" smtClean="0"/>
              <a:t> </a:t>
            </a:r>
            <a:r>
              <a:rPr lang="fr-CA" dirty="0" err="1" smtClean="0"/>
              <a:t>greater</a:t>
            </a:r>
            <a:r>
              <a:rPr lang="fr-CA" dirty="0" smtClean="0"/>
              <a:t> </a:t>
            </a:r>
            <a:r>
              <a:rPr lang="fr-CA" dirty="0" err="1" smtClean="0"/>
              <a:t>than</a:t>
            </a:r>
            <a:r>
              <a:rPr lang="fr-CA" dirty="0" smtClean="0"/>
              <a:t> 0.</a:t>
            </a:r>
          </a:p>
          <a:p>
            <a:r>
              <a:rPr lang="fr-CA" dirty="0" smtClean="0"/>
              <a:t>This </a:t>
            </a:r>
            <a:r>
              <a:rPr lang="fr-CA" dirty="0" err="1" smtClean="0"/>
              <a:t>can</a:t>
            </a:r>
            <a:r>
              <a:rPr lang="fr-CA" dirty="0" smtClean="0"/>
              <a:t> cause trouble </a:t>
            </a:r>
            <a:r>
              <a:rPr lang="fr-CA" dirty="0" err="1" smtClean="0"/>
              <a:t>with</a:t>
            </a:r>
            <a:r>
              <a:rPr lang="fr-CA" dirty="0" smtClean="0"/>
              <a:t> </a:t>
            </a:r>
            <a:r>
              <a:rPr lang="fr-CA" dirty="0" err="1" smtClean="0"/>
              <a:t>models</a:t>
            </a:r>
            <a:r>
              <a:rPr lang="fr-CA" dirty="0" smtClean="0"/>
              <a:t> </a:t>
            </a:r>
            <a:r>
              <a:rPr lang="fr-CA" dirty="0" err="1" smtClean="0"/>
              <a:t>using</a:t>
            </a:r>
            <a:r>
              <a:rPr lang="fr-CA" dirty="0" smtClean="0"/>
              <a:t> the *partial keyword in the action section. A </a:t>
            </a:r>
            <a:r>
              <a:rPr lang="fr-CA" dirty="0" err="1" smtClean="0"/>
              <a:t>function</a:t>
            </a:r>
            <a:r>
              <a:rPr lang="fr-CA" dirty="0" smtClean="0"/>
              <a:t> </a:t>
            </a:r>
            <a:r>
              <a:rPr lang="fr-CA" dirty="0" err="1" smtClean="0"/>
              <a:t>exist</a:t>
            </a:r>
            <a:r>
              <a:rPr lang="fr-CA" dirty="0" smtClean="0"/>
              <a:t> to </a:t>
            </a:r>
            <a:r>
              <a:rPr lang="fr-CA" dirty="0" err="1" smtClean="0"/>
              <a:t>reproduce</a:t>
            </a:r>
            <a:r>
              <a:rPr lang="fr-CA" dirty="0" smtClean="0"/>
              <a:t> </a:t>
            </a:r>
            <a:r>
              <a:rPr lang="fr-CA" dirty="0" err="1" smtClean="0"/>
              <a:t>this</a:t>
            </a:r>
            <a:r>
              <a:rPr lang="fr-CA" dirty="0" smtClean="0"/>
              <a:t> </a:t>
            </a:r>
            <a:r>
              <a:rPr lang="fr-CA" dirty="0" err="1" smtClean="0"/>
              <a:t>behavior</a:t>
            </a:r>
            <a:r>
              <a:rPr lang="fr-CA" dirty="0"/>
              <a:t> </a:t>
            </a:r>
            <a:r>
              <a:rPr lang="fr-CA" dirty="0" smtClean="0"/>
              <a:t>and </a:t>
            </a:r>
            <a:r>
              <a:rPr lang="fr-CA" dirty="0" err="1" smtClean="0"/>
              <a:t>needs</a:t>
            </a:r>
            <a:r>
              <a:rPr lang="fr-CA" dirty="0" smtClean="0"/>
              <a:t> to </a:t>
            </a:r>
            <a:r>
              <a:rPr lang="fr-CA" dirty="0" err="1" smtClean="0"/>
              <a:t>be</a:t>
            </a:r>
            <a:r>
              <a:rPr lang="fr-CA" dirty="0" smtClean="0"/>
              <a:t> </a:t>
            </a:r>
            <a:r>
              <a:rPr lang="fr-CA" dirty="0" err="1" smtClean="0"/>
              <a:t>called</a:t>
            </a:r>
            <a:r>
              <a:rPr lang="fr-CA" dirty="0" smtClean="0"/>
              <a:t> </a:t>
            </a:r>
            <a:r>
              <a:rPr lang="fr-CA" dirty="0" err="1" smtClean="0"/>
              <a:t>before</a:t>
            </a:r>
            <a:r>
              <a:rPr lang="fr-CA" dirty="0" smtClean="0"/>
              <a:t> setting the </a:t>
            </a:r>
            <a:r>
              <a:rPr lang="fr-CA" dirty="0" err="1" smtClean="0"/>
              <a:t>constraints</a:t>
            </a:r>
            <a:r>
              <a:rPr lang="fr-CA" dirty="0" smtClean="0"/>
              <a:t> to the matrix:</a:t>
            </a:r>
            <a:endParaRPr lang="fr-CA" dirty="0"/>
          </a:p>
          <a:p>
            <a:r>
              <a:rPr lang="fr-CA" dirty="0" smtClean="0"/>
              <a:t> </a:t>
            </a:r>
          </a:p>
          <a:p>
            <a:endParaRPr lang="fr-CA" dirty="0" smtClean="0"/>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2711624" y="4972668"/>
            <a:ext cx="5580702" cy="383291"/>
          </a:xfrm>
          <a:prstGeom prst="rect">
            <a:avLst/>
          </a:prstGeom>
        </p:spPr>
      </p:pic>
    </p:spTree>
    <p:extLst>
      <p:ext uri="{BB962C8B-B14F-4D97-AF65-F5344CB8AC3E}">
        <p14:creationId xmlns:p14="http://schemas.microsoft.com/office/powerpoint/2010/main" val="12938625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Special</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functions</a:t>
            </a:r>
            <a:r>
              <a:rPr lang="fr-CA" dirty="0">
                <a:effectLst>
                  <a:outerShdw blurRad="38100" dist="38100" dir="2700000" algn="tl">
                    <a:srgbClr val="000000">
                      <a:alpha val="43137"/>
                    </a:srgbClr>
                  </a:outerShdw>
                </a:effectLst>
                <a:cs typeface="Arial" panose="020B0604020202020204" pitchFamily="34" charset="0"/>
              </a:rPr>
              <a:t> and </a:t>
            </a:r>
            <a:r>
              <a:rPr lang="fr-CA" dirty="0" err="1">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46</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Conversion of </a:t>
            </a:r>
            <a:r>
              <a:rPr lang="fr-CA" b="1" dirty="0" err="1" smtClean="0"/>
              <a:t>errors</a:t>
            </a:r>
            <a:r>
              <a:rPr lang="fr-CA" b="1" dirty="0" smtClean="0"/>
              <a:t> to warnings</a:t>
            </a:r>
          </a:p>
          <a:p>
            <a:r>
              <a:rPr lang="fr-CA" dirty="0" smtClean="0"/>
              <a:t>All FMT classes are </a:t>
            </a:r>
            <a:r>
              <a:rPr lang="fr-CA" dirty="0" err="1" smtClean="0"/>
              <a:t>FMTobject</a:t>
            </a:r>
            <a:r>
              <a:rPr lang="fr-CA" dirty="0" smtClean="0"/>
              <a:t> and </a:t>
            </a:r>
            <a:r>
              <a:rPr lang="fr-CA" dirty="0" err="1" smtClean="0"/>
              <a:t>share</a:t>
            </a:r>
            <a:r>
              <a:rPr lang="fr-CA" dirty="0" smtClean="0"/>
              <a:t> the </a:t>
            </a:r>
            <a:r>
              <a:rPr lang="fr-CA" dirty="0" err="1" smtClean="0"/>
              <a:t>same</a:t>
            </a:r>
            <a:r>
              <a:rPr lang="fr-CA" dirty="0" smtClean="0"/>
              <a:t> </a:t>
            </a:r>
            <a:r>
              <a:rPr lang="fr-CA" dirty="0" err="1" smtClean="0"/>
              <a:t>FMTexceptionhandler</a:t>
            </a:r>
            <a:r>
              <a:rPr lang="fr-CA" dirty="0" smtClean="0"/>
              <a:t> and </a:t>
            </a:r>
            <a:r>
              <a:rPr lang="fr-CA" dirty="0" err="1" smtClean="0"/>
              <a:t>FMTlogger</a:t>
            </a:r>
            <a:r>
              <a:rPr lang="fr-CA" dirty="0" smtClean="0"/>
              <a:t>. </a:t>
            </a:r>
          </a:p>
          <a:p>
            <a:r>
              <a:rPr lang="fr-CA" dirty="0" smtClean="0"/>
              <a:t>If the user </a:t>
            </a:r>
            <a:r>
              <a:rPr lang="fr-CA" dirty="0" err="1" smtClean="0"/>
              <a:t>want</a:t>
            </a:r>
            <a:r>
              <a:rPr lang="fr-CA" dirty="0" smtClean="0"/>
              <a:t> to ignore </a:t>
            </a:r>
            <a:r>
              <a:rPr lang="fr-CA" dirty="0" err="1" smtClean="0"/>
              <a:t>some</a:t>
            </a:r>
            <a:r>
              <a:rPr lang="fr-CA" dirty="0" smtClean="0"/>
              <a:t> </a:t>
            </a:r>
            <a:r>
              <a:rPr lang="fr-CA" dirty="0" err="1" smtClean="0"/>
              <a:t>error</a:t>
            </a:r>
            <a:r>
              <a:rPr lang="fr-CA" dirty="0" smtClean="0"/>
              <a:t>, </a:t>
            </a:r>
            <a:r>
              <a:rPr lang="fr-CA" dirty="0" err="1" smtClean="0"/>
              <a:t>he</a:t>
            </a:r>
            <a:r>
              <a:rPr lang="fr-CA" dirty="0" smtClean="0"/>
              <a:t> </a:t>
            </a:r>
            <a:r>
              <a:rPr lang="fr-CA" dirty="0" err="1" smtClean="0"/>
              <a:t>can</a:t>
            </a:r>
            <a:r>
              <a:rPr lang="fr-CA" dirty="0" smtClean="0"/>
              <a:t> use the </a:t>
            </a:r>
            <a:r>
              <a:rPr lang="fr-CA" dirty="0" err="1" smtClean="0"/>
              <a:t>seterrorstowarnings</a:t>
            </a:r>
            <a:r>
              <a:rPr lang="fr-CA" dirty="0" smtClean="0"/>
              <a:t> </a:t>
            </a:r>
            <a:r>
              <a:rPr lang="fr-CA" dirty="0" err="1" smtClean="0"/>
              <a:t>function</a:t>
            </a:r>
            <a:r>
              <a:rPr lang="fr-CA" dirty="0" smtClean="0"/>
              <a:t> of </a:t>
            </a:r>
            <a:r>
              <a:rPr lang="fr-CA" dirty="0" err="1" smtClean="0"/>
              <a:t>any</a:t>
            </a:r>
            <a:r>
              <a:rPr lang="fr-CA" dirty="0" smtClean="0"/>
              <a:t> </a:t>
            </a:r>
            <a:r>
              <a:rPr lang="fr-CA" dirty="0" err="1" smtClean="0"/>
              <a:t>FMTobject</a:t>
            </a:r>
            <a:r>
              <a:rPr lang="fr-CA" dirty="0" smtClean="0"/>
              <a:t> and </a:t>
            </a:r>
            <a:r>
              <a:rPr lang="fr-CA" dirty="0" err="1" smtClean="0"/>
              <a:t>pass</a:t>
            </a:r>
            <a:r>
              <a:rPr lang="fr-CA" dirty="0" smtClean="0"/>
              <a:t> a </a:t>
            </a:r>
            <a:r>
              <a:rPr lang="fr-CA" dirty="0" err="1" smtClean="0"/>
              <a:t>vector</a:t>
            </a:r>
            <a:r>
              <a:rPr lang="fr-CA" dirty="0" smtClean="0"/>
              <a:t> of </a:t>
            </a:r>
            <a:r>
              <a:rPr lang="fr-CA" dirty="0" err="1" smtClean="0"/>
              <a:t>errors</a:t>
            </a:r>
            <a:r>
              <a:rPr lang="fr-CA" dirty="0" smtClean="0"/>
              <a:t> </a:t>
            </a:r>
            <a:r>
              <a:rPr lang="fr-CA" dirty="0" err="1" smtClean="0"/>
              <a:t>that</a:t>
            </a:r>
            <a:r>
              <a:rPr lang="fr-CA" dirty="0" smtClean="0"/>
              <a:t> the </a:t>
            </a:r>
            <a:r>
              <a:rPr lang="fr-CA" dirty="0" err="1" smtClean="0"/>
              <a:t>handler</a:t>
            </a:r>
            <a:r>
              <a:rPr lang="fr-CA" dirty="0" smtClean="0"/>
              <a:t> </a:t>
            </a:r>
            <a:r>
              <a:rPr lang="fr-CA" dirty="0" err="1" smtClean="0"/>
              <a:t>needs</a:t>
            </a:r>
            <a:r>
              <a:rPr lang="fr-CA" dirty="0" smtClean="0"/>
              <a:t> to </a:t>
            </a:r>
            <a:r>
              <a:rPr lang="fr-CA" dirty="0" err="1" smtClean="0"/>
              <a:t>consider</a:t>
            </a:r>
            <a:r>
              <a:rPr lang="fr-CA" dirty="0" smtClean="0"/>
              <a:t> warnings </a:t>
            </a:r>
            <a:r>
              <a:rPr lang="fr-CA" dirty="0" err="1" smtClean="0"/>
              <a:t>from</a:t>
            </a:r>
            <a:r>
              <a:rPr lang="fr-CA" dirty="0" smtClean="0"/>
              <a:t> </a:t>
            </a:r>
            <a:r>
              <a:rPr lang="fr-CA" dirty="0" err="1" smtClean="0"/>
              <a:t>now</a:t>
            </a:r>
            <a:r>
              <a:rPr lang="fr-CA" dirty="0" smtClean="0"/>
              <a:t>.</a:t>
            </a:r>
          </a:p>
          <a:p>
            <a:endParaRPr lang="fr-CA" dirty="0" smtClean="0"/>
          </a:p>
        </p:txBody>
      </p:sp>
      <p:pic>
        <p:nvPicPr>
          <p:cNvPr id="5" name="Image 4"/>
          <p:cNvPicPr>
            <a:picLocks noChangeAspect="1"/>
          </p:cNvPicPr>
          <p:nvPr/>
        </p:nvPicPr>
        <p:blipFill>
          <a:blip r:embed="rId3"/>
          <a:stretch>
            <a:fillRect/>
          </a:stretch>
        </p:blipFill>
        <p:spPr>
          <a:xfrm>
            <a:off x="666737" y="3717032"/>
            <a:ext cx="9143254" cy="349424"/>
          </a:xfrm>
          <a:prstGeom prst="rect">
            <a:avLst/>
          </a:prstGeom>
        </p:spPr>
      </p:pic>
    </p:spTree>
    <p:extLst>
      <p:ext uri="{BB962C8B-B14F-4D97-AF65-F5344CB8AC3E}">
        <p14:creationId xmlns:p14="http://schemas.microsoft.com/office/powerpoint/2010/main" val="21846013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SpatialLy</a:t>
            </a:r>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EXPLICIT SIMULATION</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34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explicit simulation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This </a:t>
            </a:r>
            <a:r>
              <a:rPr lang="fr-CA" dirty="0" err="1" smtClean="0"/>
              <a:t>FMTmodel</a:t>
            </a:r>
            <a:r>
              <a:rPr lang="fr-CA" dirty="0" smtClean="0"/>
              <a:t> </a:t>
            </a:r>
            <a:r>
              <a:rPr lang="fr-CA" dirty="0" err="1" smtClean="0"/>
              <a:t>gives</a:t>
            </a:r>
            <a:r>
              <a:rPr lang="fr-CA" dirty="0" smtClean="0"/>
              <a:t> the </a:t>
            </a:r>
            <a:r>
              <a:rPr lang="fr-CA" dirty="0" err="1" smtClean="0"/>
              <a:t>opportunity</a:t>
            </a:r>
            <a:r>
              <a:rPr lang="fr-CA" dirty="0" smtClean="0"/>
              <a:t> to </a:t>
            </a:r>
            <a:r>
              <a:rPr lang="fr-CA" b="1" dirty="0" err="1" smtClean="0"/>
              <a:t>spatialize</a:t>
            </a:r>
            <a:r>
              <a:rPr lang="fr-CA" dirty="0" smtClean="0"/>
              <a:t> solutions </a:t>
            </a:r>
            <a:r>
              <a:rPr lang="fr-CA" dirty="0" err="1" smtClean="0"/>
              <a:t>comming</a:t>
            </a:r>
            <a:r>
              <a:rPr lang="fr-CA" dirty="0" smtClean="0"/>
              <a:t> </a:t>
            </a:r>
            <a:r>
              <a:rPr lang="fr-CA" dirty="0" err="1" smtClean="0"/>
              <a:t>from</a:t>
            </a:r>
            <a:r>
              <a:rPr lang="fr-CA" dirty="0" smtClean="0"/>
              <a:t> </a:t>
            </a:r>
            <a:r>
              <a:rPr lang="fr-CA" dirty="0" err="1" smtClean="0"/>
              <a:t>any</a:t>
            </a:r>
            <a:r>
              <a:rPr lang="fr-CA" dirty="0" smtClean="0"/>
              <a:t> </a:t>
            </a:r>
            <a:r>
              <a:rPr lang="fr-CA" dirty="0" err="1" smtClean="0"/>
              <a:t>FMTsrmodel</a:t>
            </a:r>
            <a:r>
              <a:rPr lang="fr-CA" dirty="0" smtClean="0"/>
              <a:t>.</a:t>
            </a:r>
          </a:p>
          <a:p>
            <a:endParaRPr lang="fr-CA" dirty="0"/>
          </a:p>
          <a:p>
            <a:r>
              <a:rPr lang="fr-CA" dirty="0" smtClean="0"/>
              <a:t>The model </a:t>
            </a:r>
            <a:r>
              <a:rPr lang="fr-CA" dirty="0" err="1" smtClean="0"/>
              <a:t>will</a:t>
            </a:r>
            <a:r>
              <a:rPr lang="fr-CA" dirty="0" smtClean="0"/>
              <a:t> do </a:t>
            </a:r>
            <a:r>
              <a:rPr lang="fr-CA" dirty="0" err="1" smtClean="0"/>
              <a:t>is</a:t>
            </a:r>
            <a:r>
              <a:rPr lang="fr-CA" dirty="0" smtClean="0"/>
              <a:t> best to respect the </a:t>
            </a:r>
            <a:r>
              <a:rPr lang="fr-CA" dirty="0" err="1" smtClean="0"/>
              <a:t>schedule</a:t>
            </a:r>
            <a:r>
              <a:rPr lang="fr-CA" dirty="0" smtClean="0"/>
              <a:t> of the </a:t>
            </a:r>
            <a:r>
              <a:rPr lang="fr-CA" dirty="0" err="1" smtClean="0"/>
              <a:t>FMTsrmodel</a:t>
            </a:r>
            <a:r>
              <a:rPr lang="fr-CA" dirty="0" smtClean="0"/>
              <a:t> and place </a:t>
            </a:r>
            <a:r>
              <a:rPr lang="fr-CA" dirty="0" err="1" smtClean="0"/>
              <a:t>cut</a:t>
            </a:r>
            <a:r>
              <a:rPr lang="fr-CA" dirty="0" smtClean="0"/>
              <a:t> blocks on the </a:t>
            </a:r>
            <a:r>
              <a:rPr lang="fr-CA" dirty="0" err="1" smtClean="0"/>
              <a:t>map</a:t>
            </a:r>
            <a:r>
              <a:rPr lang="fr-CA" dirty="0" smtClean="0"/>
              <a:t> by </a:t>
            </a:r>
            <a:r>
              <a:rPr lang="fr-CA" dirty="0" err="1" smtClean="0"/>
              <a:t>doing</a:t>
            </a:r>
            <a:r>
              <a:rPr lang="fr-CA" dirty="0" smtClean="0"/>
              <a:t> multiple </a:t>
            </a:r>
            <a:r>
              <a:rPr lang="fr-CA" b="1" dirty="0" err="1" smtClean="0"/>
              <a:t>iterations</a:t>
            </a:r>
            <a:r>
              <a:rPr lang="fr-CA" dirty="0" smtClean="0"/>
              <a:t> of simulation and select the best solution </a:t>
            </a:r>
            <a:r>
              <a:rPr lang="fr-CA" dirty="0" err="1" smtClean="0"/>
              <a:t>found</a:t>
            </a:r>
            <a:r>
              <a:rPr lang="fr-CA" dirty="0" smtClean="0"/>
              <a:t>.</a:t>
            </a:r>
            <a:endParaRPr lang="fr-CA" dirty="0"/>
          </a:p>
          <a:p>
            <a:endParaRPr lang="fr-CA" dirty="0" smtClean="0"/>
          </a:p>
          <a:p>
            <a:r>
              <a:rPr lang="fr-CA" dirty="0" smtClean="0"/>
              <a:t>In a </a:t>
            </a:r>
            <a:r>
              <a:rPr lang="fr-CA" dirty="0" err="1" smtClean="0"/>
              <a:t>near</a:t>
            </a:r>
            <a:r>
              <a:rPr lang="fr-CA" dirty="0" smtClean="0"/>
              <a:t> futur </a:t>
            </a:r>
            <a:r>
              <a:rPr lang="fr-CA" dirty="0" err="1" smtClean="0"/>
              <a:t>we</a:t>
            </a:r>
            <a:r>
              <a:rPr lang="fr-CA" dirty="0" smtClean="0"/>
              <a:t> </a:t>
            </a:r>
            <a:r>
              <a:rPr lang="fr-CA" dirty="0" err="1" smtClean="0"/>
              <a:t>would</a:t>
            </a:r>
            <a:r>
              <a:rPr lang="fr-CA" dirty="0" smtClean="0"/>
              <a:t> </a:t>
            </a:r>
            <a:r>
              <a:rPr lang="fr-CA" dirty="0" err="1" smtClean="0"/>
              <a:t>like</a:t>
            </a:r>
            <a:r>
              <a:rPr lang="fr-CA" dirty="0" smtClean="0"/>
              <a:t> to </a:t>
            </a:r>
            <a:r>
              <a:rPr lang="fr-CA" dirty="0" err="1" smtClean="0"/>
              <a:t>make</a:t>
            </a:r>
            <a:r>
              <a:rPr lang="fr-CA" dirty="0" smtClean="0"/>
              <a:t> a </a:t>
            </a:r>
            <a:r>
              <a:rPr lang="fr-CA" dirty="0" err="1" smtClean="0"/>
              <a:t>function</a:t>
            </a:r>
            <a:r>
              <a:rPr lang="fr-CA" dirty="0" smtClean="0"/>
              <a:t> </a:t>
            </a:r>
            <a:r>
              <a:rPr lang="fr-CA" dirty="0" err="1" smtClean="0"/>
              <a:t>that</a:t>
            </a:r>
            <a:r>
              <a:rPr lang="fr-CA" dirty="0" smtClean="0"/>
              <a:t> </a:t>
            </a:r>
            <a:r>
              <a:rPr lang="fr-CA" dirty="0" err="1" smtClean="0"/>
              <a:t>can</a:t>
            </a:r>
            <a:r>
              <a:rPr lang="fr-CA" dirty="0" smtClean="0"/>
              <a:t> </a:t>
            </a:r>
            <a:r>
              <a:rPr lang="fr-CA" dirty="0" err="1" smtClean="0"/>
              <a:t>generate</a:t>
            </a:r>
            <a:r>
              <a:rPr lang="fr-CA" dirty="0" smtClean="0"/>
              <a:t> a </a:t>
            </a:r>
            <a:r>
              <a:rPr lang="fr-CA" dirty="0" err="1" smtClean="0"/>
              <a:t>logic</a:t>
            </a:r>
            <a:r>
              <a:rPr lang="fr-CA" dirty="0" smtClean="0"/>
              <a:t> </a:t>
            </a:r>
            <a:r>
              <a:rPr lang="fr-CA" dirty="0" err="1" smtClean="0"/>
              <a:t>spatialized</a:t>
            </a:r>
            <a:r>
              <a:rPr lang="fr-CA" dirty="0" smtClean="0"/>
              <a:t> solution </a:t>
            </a:r>
            <a:r>
              <a:rPr lang="fr-CA" dirty="0" err="1" smtClean="0"/>
              <a:t>without</a:t>
            </a:r>
            <a:r>
              <a:rPr lang="fr-CA" dirty="0" smtClean="0"/>
              <a:t> </a:t>
            </a:r>
            <a:r>
              <a:rPr lang="fr-CA" dirty="0" err="1" smtClean="0"/>
              <a:t>using</a:t>
            </a:r>
            <a:r>
              <a:rPr lang="fr-CA" dirty="0" smtClean="0"/>
              <a:t> a </a:t>
            </a:r>
            <a:r>
              <a:rPr lang="fr-CA" dirty="0" err="1" smtClean="0"/>
              <a:t>spatially</a:t>
            </a:r>
            <a:r>
              <a:rPr lang="fr-CA" dirty="0" smtClean="0"/>
              <a:t> </a:t>
            </a:r>
            <a:r>
              <a:rPr lang="fr-CA" dirty="0" err="1" smtClean="0"/>
              <a:t>reference</a:t>
            </a:r>
            <a:r>
              <a:rPr lang="fr-CA" dirty="0" smtClean="0"/>
              <a:t> solution.</a:t>
            </a:r>
            <a:endParaRPr lang="fr-CA" dirty="0"/>
          </a:p>
        </p:txBody>
      </p:sp>
    </p:spTree>
    <p:extLst>
      <p:ext uri="{BB962C8B-B14F-4D97-AF65-F5344CB8AC3E}">
        <p14:creationId xmlns:p14="http://schemas.microsoft.com/office/powerpoint/2010/main" val="121895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FMT uses </a:t>
            </a:r>
            <a:r>
              <a:rPr lang="fr-CA" dirty="0" err="1" smtClean="0"/>
              <a:t>FMTlayers</a:t>
            </a:r>
            <a:r>
              <a:rPr lang="fr-CA" dirty="0" smtClean="0"/>
              <a:t> to </a:t>
            </a:r>
            <a:r>
              <a:rPr lang="fr-CA" dirty="0" err="1" smtClean="0"/>
              <a:t>represent</a:t>
            </a:r>
            <a:r>
              <a:rPr lang="fr-CA" dirty="0" smtClean="0"/>
              <a:t> </a:t>
            </a:r>
            <a:r>
              <a:rPr lang="fr-CA" dirty="0" err="1" smtClean="0"/>
              <a:t>any</a:t>
            </a:r>
            <a:r>
              <a:rPr lang="fr-CA" dirty="0" smtClean="0"/>
              <a:t> </a:t>
            </a:r>
            <a:r>
              <a:rPr lang="fr-CA" dirty="0" err="1" smtClean="0"/>
              <a:t>spatially</a:t>
            </a:r>
            <a:r>
              <a:rPr lang="fr-CA" dirty="0" smtClean="0"/>
              <a:t> explicit solution. An </a:t>
            </a:r>
            <a:r>
              <a:rPr lang="fr-CA" dirty="0" err="1" smtClean="0"/>
              <a:t>FMTlayer</a:t>
            </a:r>
            <a:r>
              <a:rPr lang="fr-CA" dirty="0" smtClean="0"/>
              <a:t> </a:t>
            </a:r>
            <a:r>
              <a:rPr lang="fr-CA" dirty="0" err="1" smtClean="0"/>
              <a:t>can</a:t>
            </a:r>
            <a:r>
              <a:rPr lang="fr-CA" dirty="0" smtClean="0"/>
              <a:t> </a:t>
            </a:r>
            <a:r>
              <a:rPr lang="fr-CA" dirty="0" err="1" smtClean="0"/>
              <a:t>be</a:t>
            </a:r>
            <a:r>
              <a:rPr lang="fr-CA" dirty="0" smtClean="0"/>
              <a:t> compare to a </a:t>
            </a:r>
            <a:r>
              <a:rPr lang="fr-CA" dirty="0" err="1" smtClean="0"/>
              <a:t>regular</a:t>
            </a:r>
            <a:r>
              <a:rPr lang="fr-CA" dirty="0" smtClean="0"/>
              <a:t> raster file in </a:t>
            </a:r>
            <a:r>
              <a:rPr lang="fr-CA" dirty="0" err="1" smtClean="0"/>
              <a:t>which</a:t>
            </a:r>
            <a:r>
              <a:rPr lang="fr-CA" dirty="0" smtClean="0"/>
              <a:t> pixels </a:t>
            </a:r>
            <a:r>
              <a:rPr lang="fr-CA" dirty="0" err="1" smtClean="0"/>
              <a:t>can</a:t>
            </a:r>
            <a:r>
              <a:rPr lang="fr-CA" dirty="0" smtClean="0"/>
              <a:t> </a:t>
            </a:r>
            <a:r>
              <a:rPr lang="fr-CA" dirty="0" err="1" smtClean="0"/>
              <a:t>contain</a:t>
            </a:r>
            <a:r>
              <a:rPr lang="fr-CA" dirty="0" smtClean="0"/>
              <a:t> </a:t>
            </a:r>
            <a:r>
              <a:rPr lang="fr-CA" dirty="0" err="1" smtClean="0"/>
              <a:t>pretty</a:t>
            </a:r>
            <a:r>
              <a:rPr lang="fr-CA" dirty="0" smtClean="0"/>
              <a:t> </a:t>
            </a:r>
            <a:r>
              <a:rPr lang="fr-CA" dirty="0" err="1" smtClean="0"/>
              <a:t>much</a:t>
            </a:r>
            <a:r>
              <a:rPr lang="fr-CA" dirty="0" smtClean="0"/>
              <a:t> </a:t>
            </a:r>
            <a:r>
              <a:rPr lang="fr-CA" dirty="0" err="1" smtClean="0"/>
              <a:t>any</a:t>
            </a:r>
            <a:r>
              <a:rPr lang="fr-CA" dirty="0" smtClean="0"/>
              <a:t> type or classe.</a:t>
            </a:r>
          </a:p>
          <a:p>
            <a:endParaRPr lang="fr-CA" dirty="0" smtClean="0"/>
          </a:p>
          <a:p>
            <a:r>
              <a:rPr lang="fr-CA" dirty="0" smtClean="0"/>
              <a:t>In the </a:t>
            </a:r>
            <a:r>
              <a:rPr lang="fr-CA" dirty="0" err="1" smtClean="0"/>
              <a:t>FMTsesmodel</a:t>
            </a:r>
            <a:r>
              <a:rPr lang="fr-CA" dirty="0" smtClean="0"/>
              <a:t> </a:t>
            </a:r>
            <a:r>
              <a:rPr lang="fr-CA" dirty="0" err="1" smtClean="0"/>
              <a:t>we</a:t>
            </a:r>
            <a:r>
              <a:rPr lang="fr-CA" dirty="0" smtClean="0"/>
              <a:t> use the </a:t>
            </a:r>
            <a:r>
              <a:rPr lang="fr-CA" dirty="0" err="1" smtClean="0"/>
              <a:t>FMTspatialschedule</a:t>
            </a:r>
            <a:r>
              <a:rPr lang="fr-CA" dirty="0" smtClean="0"/>
              <a:t> class to </a:t>
            </a:r>
            <a:r>
              <a:rPr lang="fr-CA" dirty="0" err="1" smtClean="0"/>
              <a:t>represent</a:t>
            </a:r>
            <a:r>
              <a:rPr lang="fr-CA" dirty="0" smtClean="0"/>
              <a:t> a </a:t>
            </a:r>
            <a:r>
              <a:rPr lang="fr-CA" dirty="0" err="1" smtClean="0"/>
              <a:t>spatially</a:t>
            </a:r>
            <a:r>
              <a:rPr lang="fr-CA" dirty="0" smtClean="0"/>
              <a:t> explicit </a:t>
            </a:r>
            <a:r>
              <a:rPr lang="fr-CA" b="1" dirty="0" smtClean="0"/>
              <a:t>solution. </a:t>
            </a:r>
            <a:r>
              <a:rPr lang="fr-CA" dirty="0" smtClean="0"/>
              <a:t>The </a:t>
            </a:r>
            <a:r>
              <a:rPr lang="fr-CA" dirty="0" err="1" smtClean="0"/>
              <a:t>FMTspatialschedule</a:t>
            </a:r>
            <a:r>
              <a:rPr lang="fr-CA" dirty="0" smtClean="0"/>
              <a:t> class </a:t>
            </a:r>
            <a:r>
              <a:rPr lang="fr-CA" dirty="0" err="1" smtClean="0"/>
              <a:t>is</a:t>
            </a:r>
            <a:r>
              <a:rPr lang="fr-CA" dirty="0" smtClean="0"/>
              <a:t> a </a:t>
            </a:r>
            <a:r>
              <a:rPr lang="fr-CA" dirty="0" err="1" smtClean="0"/>
              <a:t>FMTlayer</a:t>
            </a:r>
            <a:r>
              <a:rPr lang="fr-CA" dirty="0" smtClean="0"/>
              <a:t> of </a:t>
            </a:r>
            <a:r>
              <a:rPr lang="fr-CA" dirty="0" err="1" smtClean="0"/>
              <a:t>FMTlinegraph</a:t>
            </a:r>
            <a:r>
              <a:rPr lang="fr-CA" dirty="0" smtClean="0"/>
              <a:t>. (</a:t>
            </a:r>
            <a:r>
              <a:rPr lang="fr-CA" dirty="0" err="1" smtClean="0"/>
              <a:t>each</a:t>
            </a:r>
            <a:r>
              <a:rPr lang="fr-CA" dirty="0" smtClean="0"/>
              <a:t> pixel </a:t>
            </a:r>
            <a:r>
              <a:rPr lang="fr-CA" dirty="0" err="1" smtClean="0"/>
              <a:t>contains</a:t>
            </a:r>
            <a:r>
              <a:rPr lang="fr-CA" dirty="0" smtClean="0"/>
              <a:t> an </a:t>
            </a:r>
            <a:r>
              <a:rPr lang="fr-CA" dirty="0" err="1" smtClean="0"/>
              <a:t>FMTlinegraph</a:t>
            </a:r>
            <a:r>
              <a:rPr lang="fr-CA" dirty="0" smtClean="0"/>
              <a:t>)</a:t>
            </a:r>
            <a:endParaRPr lang="fr-CA" b="1" dirty="0"/>
          </a:p>
          <a:p>
            <a:endParaRPr lang="fr-CA" dirty="0"/>
          </a:p>
          <a:p>
            <a:endParaRPr lang="fr-CA" dirty="0" smtClean="0"/>
          </a:p>
        </p:txBody>
      </p:sp>
    </p:spTree>
    <p:extLst>
      <p:ext uri="{BB962C8B-B14F-4D97-AF65-F5344CB8AC3E}">
        <p14:creationId xmlns:p14="http://schemas.microsoft.com/office/powerpoint/2010/main" val="127224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A </a:t>
            </a:r>
            <a:r>
              <a:rPr lang="fr-FR" dirty="0" err="1" smtClean="0">
                <a:effectLst>
                  <a:outerShdw blurRad="38100" dist="38100" dir="2700000" algn="tl">
                    <a:srgbClr val="000000">
                      <a:alpha val="43137"/>
                    </a:srgbClr>
                  </a:outerShdw>
                </a:effectLst>
                <a:cs typeface="Arial" panose="020B0604020202020204" pitchFamily="34" charset="0"/>
              </a:rPr>
              <a:t>brief</a:t>
            </a:r>
            <a:r>
              <a:rPr lang="fr-FR" dirty="0" smtClean="0">
                <a:effectLst>
                  <a:outerShdw blurRad="38100" dist="38100" dir="2700000" algn="tl">
                    <a:srgbClr val="000000">
                      <a:alpha val="43137"/>
                    </a:srgbClr>
                  </a:outerShdw>
                </a:effectLst>
                <a:cs typeface="Arial" panose="020B0604020202020204" pitchFamily="34" charset="0"/>
              </a:rPr>
              <a:t> </a:t>
            </a:r>
            <a:r>
              <a:rPr lang="fr-FR" dirty="0" err="1" smtClean="0">
                <a:effectLst>
                  <a:outerShdw blurRad="38100" dist="38100" dir="2700000" algn="tl">
                    <a:srgbClr val="000000">
                      <a:alpha val="43137"/>
                    </a:srgbClr>
                  </a:outerShdw>
                </a:effectLst>
                <a:cs typeface="Arial" panose="020B0604020202020204" pitchFamily="34" charset="0"/>
              </a:rPr>
              <a:t>history</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5</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The </a:t>
            </a:r>
            <a:r>
              <a:rPr lang="fr-CA" sz="2000" b="1" dirty="0" err="1" smtClean="0"/>
              <a:t>beginning</a:t>
            </a:r>
            <a:r>
              <a:rPr lang="fr-CA" sz="2000" b="1" dirty="0" smtClean="0"/>
              <a:t>(2017)</a:t>
            </a:r>
            <a:r>
              <a:rPr lang="fr-CA" sz="2000" dirty="0" smtClean="0"/>
              <a:t> : </a:t>
            </a:r>
          </a:p>
          <a:p>
            <a:pPr lvl="1">
              <a:buFont typeface="Arial" panose="020B0604020202020204" pitchFamily="34" charset="0"/>
              <a:buChar char="•"/>
            </a:pPr>
            <a:r>
              <a:rPr lang="fr-CA" sz="2000" dirty="0" err="1" smtClean="0"/>
              <a:t>We</a:t>
            </a:r>
            <a:r>
              <a:rPr lang="fr-CA" sz="2000" dirty="0" smtClean="0"/>
              <a:t> </a:t>
            </a:r>
            <a:r>
              <a:rPr lang="fr-CA" sz="2000" dirty="0" err="1" smtClean="0"/>
              <a:t>got</a:t>
            </a:r>
            <a:r>
              <a:rPr lang="fr-CA" sz="2000" dirty="0" smtClean="0"/>
              <a:t> </a:t>
            </a:r>
            <a:r>
              <a:rPr lang="fr-CA" sz="2000" dirty="0" err="1" smtClean="0"/>
              <a:t>tired</a:t>
            </a:r>
            <a:r>
              <a:rPr lang="fr-CA" sz="2000" dirty="0" smtClean="0"/>
              <a:t> of </a:t>
            </a:r>
            <a:r>
              <a:rPr lang="fr-CA" sz="2000" dirty="0" err="1" smtClean="0"/>
              <a:t>re-writing</a:t>
            </a:r>
            <a:r>
              <a:rPr lang="fr-CA" sz="2000" dirty="0" smtClean="0"/>
              <a:t> codes to </a:t>
            </a:r>
            <a:r>
              <a:rPr lang="fr-CA" sz="2000" dirty="0" err="1" smtClean="0"/>
              <a:t>parse</a:t>
            </a:r>
            <a:r>
              <a:rPr lang="fr-CA" sz="2000" dirty="0" smtClean="0"/>
              <a:t> Woodstock </a:t>
            </a:r>
            <a:r>
              <a:rPr lang="fr-CA" sz="2000" dirty="0" err="1" smtClean="0"/>
              <a:t>models</a:t>
            </a:r>
            <a:r>
              <a:rPr lang="fr-CA" sz="2000" dirty="0" smtClean="0"/>
              <a:t> and </a:t>
            </a:r>
            <a:r>
              <a:rPr lang="fr-CA" sz="2000" dirty="0" err="1" smtClean="0"/>
              <a:t>needed</a:t>
            </a:r>
            <a:r>
              <a:rPr lang="fr-CA" sz="2000" dirty="0" smtClean="0"/>
              <a:t> </a:t>
            </a:r>
            <a:r>
              <a:rPr lang="fr-CA" sz="2000" dirty="0" err="1" smtClean="0"/>
              <a:t>reusable</a:t>
            </a:r>
            <a:r>
              <a:rPr lang="fr-CA" sz="2000" dirty="0" smtClean="0"/>
              <a:t> code to </a:t>
            </a:r>
            <a:r>
              <a:rPr lang="fr-CA" sz="2000" dirty="0" err="1" smtClean="0"/>
              <a:t>parse</a:t>
            </a:r>
            <a:r>
              <a:rPr lang="fr-CA" sz="2000" dirty="0"/>
              <a:t> </a:t>
            </a:r>
            <a:r>
              <a:rPr lang="fr-CA" sz="2000" dirty="0" smtClean="0"/>
              <a:t>and </a:t>
            </a:r>
            <a:r>
              <a:rPr lang="fr-CA" sz="2000" dirty="0" err="1" smtClean="0"/>
              <a:t>modify</a:t>
            </a:r>
            <a:r>
              <a:rPr lang="fr-CA" sz="2000" dirty="0" smtClean="0"/>
              <a:t> Woodstock </a:t>
            </a:r>
            <a:r>
              <a:rPr lang="fr-CA" sz="2000" dirty="0" err="1" smtClean="0"/>
              <a:t>models</a:t>
            </a:r>
            <a:r>
              <a:rPr lang="fr-CA" sz="2000" dirty="0" smtClean="0"/>
              <a:t> </a:t>
            </a:r>
            <a:r>
              <a:rPr lang="fr-CA" sz="2000" dirty="0" err="1" smtClean="0"/>
              <a:t>efficently</a:t>
            </a:r>
            <a:r>
              <a:rPr lang="fr-CA" sz="2000" dirty="0"/>
              <a:t> </a:t>
            </a:r>
            <a:r>
              <a:rPr lang="fr-CA" sz="2000" dirty="0" err="1" smtClean="0"/>
              <a:t>because</a:t>
            </a:r>
            <a:r>
              <a:rPr lang="fr-CA" sz="2000" dirty="0" smtClean="0"/>
              <a:t> Woodstock </a:t>
            </a:r>
            <a:r>
              <a:rPr lang="fr-CA" sz="2000" dirty="0" err="1" smtClean="0"/>
              <a:t>models</a:t>
            </a:r>
            <a:r>
              <a:rPr lang="fr-CA" sz="2000" dirty="0" smtClean="0"/>
              <a:t> are the main data </a:t>
            </a:r>
            <a:r>
              <a:rPr lang="fr-CA" sz="2000" dirty="0" err="1" smtClean="0"/>
              <a:t>that</a:t>
            </a:r>
            <a:r>
              <a:rPr lang="fr-CA" sz="2000" dirty="0" smtClean="0"/>
              <a:t> </a:t>
            </a:r>
            <a:r>
              <a:rPr lang="fr-CA" sz="2000" dirty="0" err="1" smtClean="0"/>
              <a:t>we</a:t>
            </a:r>
            <a:r>
              <a:rPr lang="fr-CA" sz="2000" dirty="0" smtClean="0"/>
              <a:t> use at the BFEC.</a:t>
            </a:r>
          </a:p>
          <a:p>
            <a:pPr marL="0" indent="0"/>
            <a:r>
              <a:rPr lang="fr-CA" sz="2000" b="1" dirty="0" smtClean="0"/>
              <a:t>GCBM and FMT (2018) </a:t>
            </a:r>
            <a:r>
              <a:rPr lang="fr-CA" sz="2000" dirty="0" smtClean="0"/>
              <a:t>: </a:t>
            </a:r>
          </a:p>
          <a:p>
            <a:pPr lvl="1">
              <a:buFont typeface="Arial" panose="020B0604020202020204" pitchFamily="34" charset="0"/>
              <a:buChar char="•"/>
            </a:pPr>
            <a:r>
              <a:rPr lang="fr-CA" sz="2000" dirty="0" err="1" smtClean="0"/>
              <a:t>We</a:t>
            </a:r>
            <a:r>
              <a:rPr lang="fr-CA" sz="2000" dirty="0" smtClean="0"/>
              <a:t> </a:t>
            </a:r>
            <a:r>
              <a:rPr lang="fr-CA" sz="2000" dirty="0" err="1" smtClean="0"/>
              <a:t>used</a:t>
            </a:r>
            <a:r>
              <a:rPr lang="fr-CA" sz="2000" dirty="0" smtClean="0"/>
              <a:t> FMT as a </a:t>
            </a:r>
            <a:r>
              <a:rPr lang="fr-CA" sz="2000" dirty="0" err="1" smtClean="0"/>
              <a:t>tool</a:t>
            </a:r>
            <a:r>
              <a:rPr lang="fr-CA" sz="2000" dirty="0" smtClean="0"/>
              <a:t> to </a:t>
            </a:r>
            <a:r>
              <a:rPr lang="fr-CA" sz="2000" dirty="0" err="1" smtClean="0"/>
              <a:t>transform</a:t>
            </a:r>
            <a:r>
              <a:rPr lang="fr-CA" sz="2000" dirty="0" smtClean="0"/>
              <a:t> </a:t>
            </a:r>
            <a:r>
              <a:rPr lang="fr-CA" sz="2000" dirty="0" err="1" smtClean="0"/>
              <a:t>spatially</a:t>
            </a:r>
            <a:r>
              <a:rPr lang="fr-CA" sz="2000" dirty="0" smtClean="0"/>
              <a:t> </a:t>
            </a:r>
            <a:r>
              <a:rPr lang="fr-CA" sz="2000" dirty="0" err="1" smtClean="0"/>
              <a:t>referenced</a:t>
            </a:r>
            <a:r>
              <a:rPr lang="fr-CA" sz="2000" dirty="0" smtClean="0"/>
              <a:t> solutions </a:t>
            </a:r>
            <a:r>
              <a:rPr lang="fr-CA" sz="2000" dirty="0" err="1" smtClean="0"/>
              <a:t>into</a:t>
            </a:r>
            <a:r>
              <a:rPr lang="fr-CA" sz="2000" dirty="0" smtClean="0"/>
              <a:t> </a:t>
            </a:r>
            <a:r>
              <a:rPr lang="fr-CA" sz="2000" dirty="0" err="1" smtClean="0"/>
              <a:t>spatially</a:t>
            </a:r>
            <a:r>
              <a:rPr lang="fr-CA" sz="2000" dirty="0" smtClean="0"/>
              <a:t> explicit solutions to </a:t>
            </a:r>
            <a:r>
              <a:rPr lang="fr-CA" sz="2000" dirty="0" err="1" smtClean="0"/>
              <a:t>calculate</a:t>
            </a:r>
            <a:r>
              <a:rPr lang="fr-CA" sz="2000" dirty="0" smtClean="0"/>
              <a:t> </a:t>
            </a:r>
            <a:r>
              <a:rPr lang="fr-CA" sz="2000" dirty="0" err="1" smtClean="0"/>
              <a:t>carbon</a:t>
            </a:r>
            <a:r>
              <a:rPr lang="fr-CA" sz="2000" dirty="0" smtClean="0"/>
              <a:t> stock and fluxes </a:t>
            </a:r>
            <a:r>
              <a:rPr lang="fr-CA" sz="2000" dirty="0" err="1" smtClean="0"/>
              <a:t>using</a:t>
            </a:r>
            <a:r>
              <a:rPr lang="fr-CA" sz="2000" dirty="0" smtClean="0"/>
              <a:t> GCBM.</a:t>
            </a:r>
          </a:p>
          <a:p>
            <a:pPr marL="0" indent="0"/>
            <a:r>
              <a:rPr lang="fr-CA" sz="2000" b="1" dirty="0" smtClean="0"/>
              <a:t>More </a:t>
            </a:r>
            <a:r>
              <a:rPr lang="fr-CA" sz="2000" b="1" dirty="0" err="1" smtClean="0"/>
              <a:t>functionalities</a:t>
            </a:r>
            <a:r>
              <a:rPr lang="fr-CA" sz="2000" b="1" dirty="0" smtClean="0"/>
              <a:t> for </a:t>
            </a:r>
            <a:r>
              <a:rPr lang="fr-CA" sz="2000" b="1" dirty="0" err="1" smtClean="0"/>
              <a:t>spatialy</a:t>
            </a:r>
            <a:r>
              <a:rPr lang="fr-CA" sz="2000" b="1" dirty="0" smtClean="0"/>
              <a:t> </a:t>
            </a:r>
            <a:r>
              <a:rPr lang="fr-CA" sz="2000" b="1" dirty="0" err="1" smtClean="0"/>
              <a:t>referenced</a:t>
            </a:r>
            <a:r>
              <a:rPr lang="fr-CA" sz="2000" b="1" dirty="0" smtClean="0"/>
              <a:t> </a:t>
            </a:r>
            <a:r>
              <a:rPr lang="fr-CA" sz="2000" b="1" dirty="0" err="1" smtClean="0"/>
              <a:t>optimization</a:t>
            </a:r>
            <a:r>
              <a:rPr lang="fr-CA" sz="2000" b="1" dirty="0" smtClean="0"/>
              <a:t> </a:t>
            </a:r>
            <a:r>
              <a:rPr lang="fr-CA" sz="2000" b="1" dirty="0" err="1" smtClean="0"/>
              <a:t>models</a:t>
            </a:r>
            <a:r>
              <a:rPr lang="fr-CA" sz="2000" b="1" dirty="0" smtClean="0"/>
              <a:t> (2019-) </a:t>
            </a:r>
            <a:r>
              <a:rPr lang="fr-CA" sz="2000" dirty="0" smtClean="0"/>
              <a:t>: </a:t>
            </a:r>
          </a:p>
          <a:p>
            <a:pPr lvl="1">
              <a:buFont typeface="Arial" panose="020B0604020202020204" pitchFamily="34" charset="0"/>
              <a:buChar char="•"/>
            </a:pPr>
            <a:r>
              <a:rPr lang="fr-CA" sz="2000" dirty="0" smtClean="0"/>
              <a:t>Type III </a:t>
            </a:r>
            <a:r>
              <a:rPr lang="fr-CA" sz="2000" dirty="0" err="1" smtClean="0"/>
              <a:t>forest</a:t>
            </a:r>
            <a:r>
              <a:rPr lang="fr-CA" sz="2000" dirty="0" smtClean="0"/>
              <a:t> planning model</a:t>
            </a:r>
          </a:p>
          <a:p>
            <a:pPr lvl="1">
              <a:buFont typeface="Arial" panose="020B0604020202020204" pitchFamily="34" charset="0"/>
              <a:buChar char="•"/>
            </a:pPr>
            <a:r>
              <a:rPr lang="fr-CA" sz="2000" dirty="0" err="1" smtClean="0"/>
              <a:t>Replanning</a:t>
            </a:r>
            <a:endParaRPr lang="fr-CA" sz="2000" dirty="0" smtClean="0"/>
          </a:p>
          <a:p>
            <a:pPr lvl="1">
              <a:buFont typeface="Arial" panose="020B0604020202020204" pitchFamily="34" charset="0"/>
              <a:buChar char="•"/>
            </a:pPr>
            <a:r>
              <a:rPr lang="fr-CA" sz="2000" dirty="0" err="1" smtClean="0"/>
              <a:t>Generating</a:t>
            </a:r>
            <a:r>
              <a:rPr lang="fr-CA" sz="2000" dirty="0" smtClean="0"/>
              <a:t> outputs values </a:t>
            </a:r>
            <a:r>
              <a:rPr lang="fr-CA" sz="2000" dirty="0" err="1" smtClean="0"/>
              <a:t>using</a:t>
            </a:r>
            <a:r>
              <a:rPr lang="fr-CA" sz="2000" dirty="0" smtClean="0"/>
              <a:t> </a:t>
            </a:r>
            <a:r>
              <a:rPr lang="fr-CA" sz="2000" dirty="0" err="1" smtClean="0"/>
              <a:t>existing</a:t>
            </a:r>
            <a:r>
              <a:rPr lang="fr-CA" sz="2000" dirty="0" smtClean="0"/>
              <a:t> </a:t>
            </a:r>
            <a:r>
              <a:rPr lang="fr-CA" sz="2000" dirty="0" err="1" smtClean="0"/>
              <a:t>models</a:t>
            </a:r>
            <a:r>
              <a:rPr lang="fr-CA" sz="2000" dirty="0" smtClean="0"/>
              <a:t> and solutions</a:t>
            </a:r>
          </a:p>
          <a:p>
            <a:pPr lvl="1">
              <a:buFont typeface="Arial" panose="020B0604020202020204" pitchFamily="34" charset="0"/>
              <a:buChar char="•"/>
            </a:pPr>
            <a:r>
              <a:rPr lang="fr-CA" sz="2000" dirty="0" err="1" smtClean="0"/>
              <a:t>Heuristics</a:t>
            </a:r>
            <a:r>
              <a:rPr lang="fr-CA" sz="2000" dirty="0" smtClean="0"/>
              <a:t> for </a:t>
            </a:r>
            <a:r>
              <a:rPr lang="fr-CA" sz="2000" dirty="0" err="1" smtClean="0"/>
              <a:t>cut</a:t>
            </a:r>
            <a:r>
              <a:rPr lang="fr-CA" sz="2000" dirty="0" smtClean="0"/>
              <a:t> blocks </a:t>
            </a:r>
            <a:r>
              <a:rPr lang="fr-CA" sz="2000" dirty="0" err="1" smtClean="0"/>
              <a:t>aggregation</a:t>
            </a:r>
            <a:r>
              <a:rPr lang="fr-CA" sz="2000" dirty="0" smtClean="0"/>
              <a:t> and </a:t>
            </a:r>
            <a:r>
              <a:rPr lang="fr-CA" sz="2000" dirty="0" err="1" smtClean="0"/>
              <a:t>scheduling</a:t>
            </a:r>
            <a:endParaRPr lang="fr-CA" sz="2000" dirty="0" smtClean="0"/>
          </a:p>
          <a:p>
            <a:pPr lvl="1">
              <a:buFont typeface="Arial" panose="020B0604020202020204" pitchFamily="34" charset="0"/>
              <a:buChar char="•"/>
            </a:pPr>
            <a:r>
              <a:rPr lang="fr-CA" sz="2000" dirty="0" smtClean="0"/>
              <a:t>And </a:t>
            </a:r>
            <a:r>
              <a:rPr lang="fr-CA" sz="2000" dirty="0" err="1" smtClean="0"/>
              <a:t>many</a:t>
            </a:r>
            <a:r>
              <a:rPr lang="fr-CA" sz="2000" dirty="0" smtClean="0"/>
              <a:t> </a:t>
            </a:r>
            <a:r>
              <a:rPr lang="fr-CA" sz="2000" dirty="0" err="1" smtClean="0"/>
              <a:t>other</a:t>
            </a:r>
            <a:r>
              <a:rPr lang="fr-CA" sz="2000" dirty="0" smtClean="0"/>
              <a:t> </a:t>
            </a:r>
            <a:r>
              <a:rPr lang="fr-CA" sz="2000" dirty="0" err="1" smtClean="0"/>
              <a:t>usefull</a:t>
            </a:r>
            <a:r>
              <a:rPr lang="fr-CA" sz="2000" dirty="0" smtClean="0"/>
              <a:t> </a:t>
            </a:r>
            <a:r>
              <a:rPr lang="fr-CA" sz="2000" dirty="0" err="1" smtClean="0"/>
              <a:t>things</a:t>
            </a:r>
            <a:endParaRPr lang="fr-CA" dirty="0" smtClean="0"/>
          </a:p>
          <a:p>
            <a:pPr lvl="1">
              <a:buFont typeface="Arial" panose="020B0604020202020204" pitchFamily="34" charset="0"/>
              <a:buChar char="•"/>
            </a:pPr>
            <a:endParaRPr lang="fr-CA" dirty="0"/>
          </a:p>
        </p:txBody>
      </p:sp>
    </p:spTree>
    <p:extLst>
      <p:ext uri="{BB962C8B-B14F-4D97-AF65-F5344CB8AC3E}">
        <p14:creationId xmlns:p14="http://schemas.microsoft.com/office/powerpoint/2010/main" val="34967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This class stand for a </a:t>
            </a:r>
            <a:r>
              <a:rPr lang="fr-CA" dirty="0" err="1" smtClean="0"/>
              <a:t>spatially</a:t>
            </a:r>
            <a:r>
              <a:rPr lang="fr-CA" dirty="0" smtClean="0"/>
              <a:t> explicit solution </a:t>
            </a:r>
            <a:r>
              <a:rPr lang="fr-CA" dirty="0" err="1" smtClean="0"/>
              <a:t>FMTlayer</a:t>
            </a:r>
            <a:r>
              <a:rPr lang="fr-CA" dirty="0" smtClean="0"/>
              <a:t>&lt;</a:t>
            </a:r>
            <a:r>
              <a:rPr lang="fr-CA" dirty="0" err="1" smtClean="0"/>
              <a:t>FMTlinegraph</a:t>
            </a:r>
            <a:r>
              <a:rPr lang="fr-CA" dirty="0" smtClean="0"/>
              <a:t>&gt;. The </a:t>
            </a:r>
            <a:r>
              <a:rPr lang="fr-CA" dirty="0" err="1" smtClean="0"/>
              <a:t>next</a:t>
            </a:r>
            <a:r>
              <a:rPr lang="fr-CA" dirty="0" smtClean="0"/>
              <a:t> fonction let the user </a:t>
            </a:r>
            <a:r>
              <a:rPr lang="fr-CA" dirty="0" err="1" smtClean="0"/>
              <a:t>get</a:t>
            </a:r>
            <a:r>
              <a:rPr lang="fr-CA" dirty="0" smtClean="0"/>
              <a:t> the objective </a:t>
            </a:r>
            <a:r>
              <a:rPr lang="fr-CA" dirty="0" err="1" smtClean="0"/>
              <a:t>function</a:t>
            </a:r>
            <a:r>
              <a:rPr lang="fr-CA" dirty="0" smtClean="0"/>
              <a:t> value and primal </a:t>
            </a:r>
            <a:r>
              <a:rPr lang="fr-CA" dirty="0" err="1" smtClean="0"/>
              <a:t>infeasibility</a:t>
            </a:r>
            <a:r>
              <a:rPr lang="fr-CA" dirty="0" smtClean="0"/>
              <a:t> value of the </a:t>
            </a:r>
            <a:r>
              <a:rPr lang="fr-CA" dirty="0" err="1" smtClean="0"/>
              <a:t>actual</a:t>
            </a:r>
            <a:r>
              <a:rPr lang="fr-CA" dirty="0" smtClean="0"/>
              <a:t> solution.</a:t>
            </a:r>
          </a:p>
          <a:p>
            <a:endParaRPr lang="fr-CA" dirty="0"/>
          </a:p>
          <a:p>
            <a:r>
              <a:rPr lang="fr-CA" dirty="0" smtClean="0"/>
              <a:t>This solution stand for a </a:t>
            </a:r>
            <a:r>
              <a:rPr lang="fr-CA" b="1" dirty="0" err="1" smtClean="0"/>
              <a:t>spatially</a:t>
            </a:r>
            <a:r>
              <a:rPr lang="fr-CA" b="1" dirty="0" smtClean="0"/>
              <a:t> explicit solution </a:t>
            </a:r>
            <a:r>
              <a:rPr lang="fr-CA" dirty="0" smtClean="0"/>
              <a:t>for multiple </a:t>
            </a:r>
            <a:r>
              <a:rPr lang="fr-CA" dirty="0" err="1" smtClean="0"/>
              <a:t>periods</a:t>
            </a:r>
            <a:r>
              <a:rPr lang="fr-CA" dirty="0" smtClean="0"/>
              <a:t> of time and not </a:t>
            </a:r>
            <a:r>
              <a:rPr lang="fr-CA" dirty="0" err="1" smtClean="0"/>
              <a:t>only</a:t>
            </a:r>
            <a:r>
              <a:rPr lang="fr-CA" dirty="0" smtClean="0"/>
              <a:t> one </a:t>
            </a:r>
            <a:r>
              <a:rPr lang="fr-CA" dirty="0" err="1" smtClean="0"/>
              <a:t>period</a:t>
            </a:r>
            <a:r>
              <a:rPr lang="fr-CA" dirty="0" smtClean="0"/>
              <a:t> </a:t>
            </a:r>
            <a:r>
              <a:rPr lang="fr-CA" dirty="0" err="1" smtClean="0"/>
              <a:t>like</a:t>
            </a:r>
            <a:r>
              <a:rPr lang="fr-CA" dirty="0" smtClean="0"/>
              <a:t> </a:t>
            </a:r>
            <a:r>
              <a:rPr lang="fr-CA" dirty="0" err="1" smtClean="0"/>
              <a:t>FMTschedule</a:t>
            </a:r>
            <a:r>
              <a:rPr lang="fr-CA" dirty="0" smtClean="0"/>
              <a:t>.</a:t>
            </a:r>
            <a:endParaRPr lang="fr-CA" dirty="0"/>
          </a:p>
          <a:p>
            <a:endParaRPr lang="fr-CA" dirty="0" smtClean="0"/>
          </a:p>
        </p:txBody>
      </p:sp>
      <p:pic>
        <p:nvPicPr>
          <p:cNvPr id="4" name="Image 3"/>
          <p:cNvPicPr>
            <a:picLocks noChangeAspect="1"/>
          </p:cNvPicPr>
          <p:nvPr/>
        </p:nvPicPr>
        <p:blipFill>
          <a:blip r:embed="rId4"/>
          <a:stretch>
            <a:fillRect/>
          </a:stretch>
        </p:blipFill>
        <p:spPr>
          <a:xfrm>
            <a:off x="884135" y="2420888"/>
            <a:ext cx="9928403" cy="366713"/>
          </a:xfrm>
          <a:prstGeom prst="rect">
            <a:avLst/>
          </a:prstGeom>
        </p:spPr>
      </p:pic>
    </p:spTree>
    <p:extLst>
      <p:ext uri="{BB962C8B-B14F-4D97-AF65-F5344CB8AC3E}">
        <p14:creationId xmlns:p14="http://schemas.microsoft.com/office/powerpoint/2010/main" val="404207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2666"/>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4" name="Image 3"/>
          <p:cNvPicPr>
            <a:picLocks noChangeAspect="1"/>
          </p:cNvPicPr>
          <p:nvPr/>
        </p:nvPicPr>
        <p:blipFill>
          <a:blip r:embed="rId4"/>
          <a:stretch>
            <a:fillRect/>
          </a:stretch>
        </p:blipFill>
        <p:spPr>
          <a:xfrm>
            <a:off x="1055440" y="1628799"/>
            <a:ext cx="6984776" cy="3666867"/>
          </a:xfrm>
          <a:prstGeom prst="rect">
            <a:avLst/>
          </a:prstGeom>
        </p:spPr>
      </p:pic>
      <p:sp>
        <p:nvSpPr>
          <p:cNvPr id="6" name="ZoneTexte 5"/>
          <p:cNvSpPr txBox="1"/>
          <p:nvPr/>
        </p:nvSpPr>
        <p:spPr>
          <a:xfrm>
            <a:off x="1199456" y="2132856"/>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0" name="ZoneTexte 19"/>
          <p:cNvSpPr txBox="1"/>
          <p:nvPr/>
        </p:nvSpPr>
        <p:spPr>
          <a:xfrm>
            <a:off x="2947746" y="2179465"/>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1" name="ZoneTexte 20"/>
          <p:cNvSpPr txBox="1"/>
          <p:nvPr/>
        </p:nvSpPr>
        <p:spPr>
          <a:xfrm>
            <a:off x="4696036"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2" name="ZoneTexte 21"/>
          <p:cNvSpPr txBox="1"/>
          <p:nvPr/>
        </p:nvSpPr>
        <p:spPr>
          <a:xfrm>
            <a:off x="6384032"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3" name="ZoneTexte 22"/>
          <p:cNvSpPr txBox="1"/>
          <p:nvPr/>
        </p:nvSpPr>
        <p:spPr>
          <a:xfrm>
            <a:off x="1728447" y="3368879"/>
            <a:ext cx="389850" cy="338554"/>
          </a:xfrm>
          <a:prstGeom prst="rect">
            <a:avLst/>
          </a:prstGeom>
          <a:noFill/>
        </p:spPr>
        <p:txBody>
          <a:bodyPr wrap="none" rtlCol="0">
            <a:spAutoFit/>
          </a:bodyPr>
          <a:lstStyle/>
          <a:p>
            <a:r>
              <a:rPr lang="fr-CA" sz="1600" b="1" dirty="0" smtClean="0"/>
              <a:t>…</a:t>
            </a:r>
          </a:p>
        </p:txBody>
      </p:sp>
    </p:spTree>
    <p:extLst>
      <p:ext uri="{BB962C8B-B14F-4D97-AF65-F5344CB8AC3E}">
        <p14:creationId xmlns:p14="http://schemas.microsoft.com/office/powerpoint/2010/main" val="19249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52</a:t>
            </a:fld>
            <a:endParaRPr lang="fr-FR" altLang="fr-FR" sz="1100" dirty="0">
              <a:solidFill>
                <a:srgbClr val="000000"/>
              </a:solidFill>
              <a:latin typeface="Arial" panose="020B0604020202020204" pitchFamily="34" charset="0"/>
            </a:endParaRPr>
          </a:p>
        </p:txBody>
      </p:sp>
      <p:sp>
        <p:nvSpPr>
          <p:cNvPr id="2" name="Ellipse 1"/>
          <p:cNvSpPr/>
          <p:nvPr/>
        </p:nvSpPr>
        <p:spPr bwMode="auto">
          <a:xfrm>
            <a:off x="2109248" y="2605410"/>
            <a:ext cx="832930" cy="75158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80</a:t>
            </a:r>
          </a:p>
        </p:txBody>
      </p:sp>
      <p:sp>
        <p:nvSpPr>
          <p:cNvPr id="10" name="Ellipse 9"/>
          <p:cNvSpPr/>
          <p:nvPr/>
        </p:nvSpPr>
        <p:spPr bwMode="auto">
          <a:xfrm>
            <a:off x="4441011" y="256715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cxnSp>
        <p:nvCxnSpPr>
          <p:cNvPr id="16" name="Connecteur droit avec flèche 15"/>
          <p:cNvCxnSpPr>
            <a:stCxn id="2" idx="6"/>
            <a:endCxn id="10" idx="2"/>
          </p:cNvCxnSpPr>
          <p:nvPr/>
        </p:nvCxnSpPr>
        <p:spPr bwMode="auto">
          <a:xfrm flipV="1">
            <a:off x="2942179" y="2981201"/>
            <a:ext cx="1498833" cy="1"/>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Ellipse 18"/>
          <p:cNvSpPr/>
          <p:nvPr/>
        </p:nvSpPr>
        <p:spPr bwMode="auto">
          <a:xfrm>
            <a:off x="6528048"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5</a:t>
            </a:r>
          </a:p>
        </p:txBody>
      </p:sp>
      <p:cxnSp>
        <p:nvCxnSpPr>
          <p:cNvPr id="25" name="Connecteur droit avec flèche 24"/>
          <p:cNvCxnSpPr>
            <a:stCxn id="10" idx="6"/>
            <a:endCxn id="19" idx="2"/>
          </p:cNvCxnSpPr>
          <p:nvPr/>
        </p:nvCxnSpPr>
        <p:spPr bwMode="auto">
          <a:xfrm flipV="1">
            <a:off x="5273942" y="2978950"/>
            <a:ext cx="1254107" cy="225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ZoneTexte 34"/>
          <p:cNvSpPr txBox="1"/>
          <p:nvPr/>
        </p:nvSpPr>
        <p:spPr>
          <a:xfrm>
            <a:off x="5392891" y="3022572"/>
            <a:ext cx="1058713" cy="338554"/>
          </a:xfrm>
          <a:prstGeom prst="rect">
            <a:avLst/>
          </a:prstGeom>
          <a:noFill/>
        </p:spPr>
        <p:txBody>
          <a:bodyPr wrap="square" rtlCol="0">
            <a:spAutoFit/>
          </a:bodyPr>
          <a:lstStyle/>
          <a:p>
            <a:r>
              <a:rPr lang="fr-CA" sz="1600" dirty="0" err="1">
                <a:solidFill>
                  <a:srgbClr val="FF0000"/>
                </a:solidFill>
              </a:rPr>
              <a:t>clear</a:t>
            </a:r>
            <a:r>
              <a:rPr lang="fr-CA" sz="1600" dirty="0">
                <a:solidFill>
                  <a:srgbClr val="FF0000"/>
                </a:solidFill>
              </a:rPr>
              <a:t> </a:t>
            </a:r>
            <a:r>
              <a:rPr lang="fr-CA" sz="1600" dirty="0" err="1">
                <a:solidFill>
                  <a:srgbClr val="FF0000"/>
                </a:solidFill>
              </a:rPr>
              <a:t>cut</a:t>
            </a:r>
            <a:endParaRPr lang="fr-CA" sz="1600" dirty="0">
              <a:solidFill>
                <a:srgbClr val="FF0000"/>
              </a:solidFill>
            </a:endParaRPr>
          </a:p>
        </p:txBody>
      </p:sp>
      <p:sp>
        <p:nvSpPr>
          <p:cNvPr id="37" name="ZoneTexte 36"/>
          <p:cNvSpPr txBox="1"/>
          <p:nvPr/>
        </p:nvSpPr>
        <p:spPr>
          <a:xfrm>
            <a:off x="3413111" y="2938293"/>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29" name="Ellipse 28"/>
          <p:cNvSpPr/>
          <p:nvPr/>
        </p:nvSpPr>
        <p:spPr bwMode="auto">
          <a:xfrm>
            <a:off x="8569423"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10</a:t>
            </a:r>
          </a:p>
        </p:txBody>
      </p:sp>
      <p:cxnSp>
        <p:nvCxnSpPr>
          <p:cNvPr id="30" name="Connecteur droit avec flèche 29"/>
          <p:cNvCxnSpPr>
            <a:stCxn id="19" idx="6"/>
            <a:endCxn id="29" idx="2"/>
          </p:cNvCxnSpPr>
          <p:nvPr/>
        </p:nvCxnSpPr>
        <p:spPr bwMode="auto">
          <a:xfrm>
            <a:off x="7360979" y="2978950"/>
            <a:ext cx="1208445" cy="0"/>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ZoneTexte 32"/>
          <p:cNvSpPr txBox="1"/>
          <p:nvPr/>
        </p:nvSpPr>
        <p:spPr>
          <a:xfrm>
            <a:off x="7611107" y="2992800"/>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FMTlinegraph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830997"/>
          </a:xfrm>
          <a:prstGeom prst="rect">
            <a:avLst/>
          </a:prstGeom>
        </p:spPr>
        <p:txBody>
          <a:bodyPr wrap="square">
            <a:spAutoFit/>
          </a:bodyPr>
          <a:lstStyle/>
          <a:p>
            <a:r>
              <a:rPr lang="fr-CA" dirty="0" err="1" smtClean="0"/>
              <a:t>Each</a:t>
            </a:r>
            <a:r>
              <a:rPr lang="fr-CA" dirty="0" smtClean="0"/>
              <a:t> pixel </a:t>
            </a:r>
            <a:r>
              <a:rPr lang="fr-CA" dirty="0" err="1" smtClean="0"/>
              <a:t>own</a:t>
            </a:r>
            <a:r>
              <a:rPr lang="fr-CA" dirty="0" smtClean="0"/>
              <a:t> </a:t>
            </a:r>
            <a:r>
              <a:rPr lang="fr-CA" dirty="0" err="1" smtClean="0"/>
              <a:t>is</a:t>
            </a:r>
            <a:r>
              <a:rPr lang="fr-CA" dirty="0" smtClean="0"/>
              <a:t> </a:t>
            </a:r>
            <a:r>
              <a:rPr lang="fr-CA" b="1" dirty="0" err="1" smtClean="0"/>
              <a:t>linegraph</a:t>
            </a:r>
            <a:r>
              <a:rPr lang="fr-CA" dirty="0" smtClean="0"/>
              <a:t>. </a:t>
            </a:r>
            <a:r>
              <a:rPr lang="fr-CA" dirty="0" err="1" smtClean="0"/>
              <a:t>Each</a:t>
            </a:r>
            <a:r>
              <a:rPr lang="fr-CA" dirty="0" smtClean="0"/>
              <a:t> </a:t>
            </a:r>
            <a:r>
              <a:rPr lang="fr-CA" b="1" dirty="0" err="1" smtClean="0"/>
              <a:t>node</a:t>
            </a:r>
            <a:r>
              <a:rPr lang="fr-CA" dirty="0" smtClean="0"/>
              <a:t> stand for the </a:t>
            </a:r>
            <a:r>
              <a:rPr lang="fr-CA" b="1" u="sng" dirty="0" smtClean="0"/>
              <a:t>state</a:t>
            </a:r>
            <a:r>
              <a:rPr lang="fr-CA" dirty="0" smtClean="0"/>
              <a:t> of the </a:t>
            </a:r>
            <a:r>
              <a:rPr lang="fr-CA" dirty="0" err="1" smtClean="0"/>
              <a:t>strata</a:t>
            </a:r>
            <a:r>
              <a:rPr lang="fr-CA" dirty="0" smtClean="0"/>
              <a:t> and </a:t>
            </a:r>
            <a:r>
              <a:rPr lang="fr-CA" dirty="0" err="1" smtClean="0"/>
              <a:t>each</a:t>
            </a:r>
            <a:r>
              <a:rPr lang="fr-CA" dirty="0" smtClean="0"/>
              <a:t> </a:t>
            </a:r>
            <a:r>
              <a:rPr lang="fr-CA" dirty="0" err="1" smtClean="0"/>
              <a:t>edge</a:t>
            </a:r>
            <a:r>
              <a:rPr lang="fr-CA" dirty="0" smtClean="0"/>
              <a:t> stand for the </a:t>
            </a:r>
            <a:r>
              <a:rPr lang="fr-CA" b="1" dirty="0" smtClean="0"/>
              <a:t>action</a:t>
            </a:r>
            <a:r>
              <a:rPr lang="fr-CA" dirty="0" smtClean="0"/>
              <a:t> (</a:t>
            </a:r>
            <a:r>
              <a:rPr lang="fr-CA" dirty="0" err="1" smtClean="0"/>
              <a:t>clear</a:t>
            </a:r>
            <a:r>
              <a:rPr lang="fr-CA" dirty="0" smtClean="0"/>
              <a:t> </a:t>
            </a:r>
            <a:r>
              <a:rPr lang="fr-CA" dirty="0" err="1" smtClean="0"/>
              <a:t>cut</a:t>
            </a:r>
            <a:r>
              <a:rPr lang="fr-CA" dirty="0" smtClean="0"/>
              <a:t>) or </a:t>
            </a:r>
            <a:r>
              <a:rPr lang="fr-CA" dirty="0" err="1" smtClean="0"/>
              <a:t>natural</a:t>
            </a:r>
            <a:r>
              <a:rPr lang="fr-CA" dirty="0" smtClean="0"/>
              <a:t> </a:t>
            </a:r>
            <a:r>
              <a:rPr lang="fr-CA" dirty="0" err="1" smtClean="0"/>
              <a:t>growth</a:t>
            </a:r>
            <a:r>
              <a:rPr lang="fr-CA" dirty="0" smtClean="0"/>
              <a:t> (</a:t>
            </a:r>
            <a:r>
              <a:rPr lang="fr-CA" dirty="0" err="1" smtClean="0"/>
              <a:t>Grow</a:t>
            </a:r>
            <a:r>
              <a:rPr lang="fr-CA" dirty="0" smtClean="0"/>
              <a:t>). </a:t>
            </a:r>
            <a:endParaRPr lang="fr-CA" dirty="0"/>
          </a:p>
        </p:txBody>
      </p:sp>
      <p:sp>
        <p:nvSpPr>
          <p:cNvPr id="17" name="Rectangle 16"/>
          <p:cNvSpPr/>
          <p:nvPr/>
        </p:nvSpPr>
        <p:spPr>
          <a:xfrm>
            <a:off x="1308683" y="3546042"/>
            <a:ext cx="10076257" cy="1200329"/>
          </a:xfrm>
          <a:prstGeom prst="rect">
            <a:avLst/>
          </a:prstGeom>
        </p:spPr>
        <p:txBody>
          <a:bodyPr wrap="square">
            <a:spAutoFit/>
          </a:bodyPr>
          <a:lstStyle/>
          <a:p>
            <a:r>
              <a:rPr lang="fr-CA" dirty="0" smtClean="0"/>
              <a:t>In the opposite as the </a:t>
            </a:r>
            <a:r>
              <a:rPr lang="fr-CA" dirty="0" err="1" smtClean="0"/>
              <a:t>way</a:t>
            </a:r>
            <a:r>
              <a:rPr lang="fr-CA" dirty="0" smtClean="0"/>
              <a:t> </a:t>
            </a:r>
            <a:r>
              <a:rPr lang="fr-CA" dirty="0" err="1" smtClean="0"/>
              <a:t>FMTlpmodel</a:t>
            </a:r>
            <a:r>
              <a:rPr lang="fr-CA" dirty="0" smtClean="0"/>
              <a:t> </a:t>
            </a:r>
            <a:r>
              <a:rPr lang="fr-CA" dirty="0" err="1" smtClean="0"/>
              <a:t>works</a:t>
            </a:r>
            <a:r>
              <a:rPr lang="fr-CA" dirty="0" smtClean="0"/>
              <a:t>, </a:t>
            </a:r>
            <a:r>
              <a:rPr lang="fr-CA" dirty="0" err="1" smtClean="0"/>
              <a:t>here</a:t>
            </a:r>
            <a:r>
              <a:rPr lang="fr-CA" dirty="0" smtClean="0"/>
              <a:t> </a:t>
            </a:r>
            <a:r>
              <a:rPr lang="fr-CA" dirty="0" err="1" smtClean="0"/>
              <a:t>each</a:t>
            </a:r>
            <a:r>
              <a:rPr lang="fr-CA" dirty="0" smtClean="0"/>
              <a:t> pixel </a:t>
            </a:r>
            <a:r>
              <a:rPr lang="fr-CA" b="1" dirty="0" smtClean="0"/>
              <a:t>do not </a:t>
            </a:r>
            <a:r>
              <a:rPr lang="fr-CA" b="1" dirty="0" err="1" smtClean="0"/>
              <a:t>own</a:t>
            </a:r>
            <a:r>
              <a:rPr lang="fr-CA" b="1" dirty="0" smtClean="0"/>
              <a:t> a </a:t>
            </a:r>
            <a:r>
              <a:rPr lang="fr-CA" b="1" dirty="0" err="1" smtClean="0"/>
              <a:t>complete</a:t>
            </a:r>
            <a:r>
              <a:rPr lang="fr-CA" b="1" dirty="0" smtClean="0"/>
              <a:t> </a:t>
            </a:r>
            <a:r>
              <a:rPr lang="fr-CA" b="1" dirty="0" err="1" smtClean="0"/>
              <a:t>enumeration</a:t>
            </a:r>
            <a:r>
              <a:rPr lang="fr-CA" b="1" dirty="0" smtClean="0"/>
              <a:t> </a:t>
            </a:r>
            <a:r>
              <a:rPr lang="fr-CA" dirty="0" smtClean="0"/>
              <a:t>of all possible actions and states possible but </a:t>
            </a:r>
            <a:r>
              <a:rPr lang="fr-CA" dirty="0" err="1" smtClean="0"/>
              <a:t>only</a:t>
            </a:r>
            <a:r>
              <a:rPr lang="fr-CA" dirty="0" smtClean="0"/>
              <a:t> one solution. </a:t>
            </a:r>
            <a:endParaRPr lang="fr-CA" dirty="0"/>
          </a:p>
        </p:txBody>
      </p:sp>
    </p:spTree>
    <p:extLst>
      <p:ext uri="{BB962C8B-B14F-4D97-AF65-F5344CB8AC3E}">
        <p14:creationId xmlns:p14="http://schemas.microsoft.com/office/powerpoint/2010/main" val="243134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animBg="1"/>
      <p:bldP spid="35" grpId="0"/>
      <p:bldP spid="37" grpId="0"/>
      <p:bldP spid="29"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200329"/>
          </a:xfrm>
          <a:prstGeom prst="rect">
            <a:avLst/>
          </a:prstGeom>
        </p:spPr>
        <p:txBody>
          <a:bodyPr wrap="square">
            <a:spAutoFit/>
          </a:bodyPr>
          <a:lstStyle/>
          <a:p>
            <a:r>
              <a:rPr lang="fr-CA" dirty="0" smtClean="0"/>
              <a:t>Les </a:t>
            </a:r>
            <a:r>
              <a:rPr lang="fr-CA" dirty="0" err="1" smtClean="0"/>
              <a:t>FMTlinegraph</a:t>
            </a:r>
            <a:r>
              <a:rPr lang="fr-CA" dirty="0" smtClean="0"/>
              <a:t> </a:t>
            </a:r>
            <a:r>
              <a:rPr lang="fr-CA" b="1" dirty="0" err="1" smtClean="0"/>
              <a:t>cannot</a:t>
            </a:r>
            <a:r>
              <a:rPr lang="fr-CA" b="1" dirty="0" smtClean="0"/>
              <a:t> use multiple output</a:t>
            </a:r>
            <a:r>
              <a:rPr lang="fr-CA" dirty="0" smtClean="0"/>
              <a:t> transition. So the user </a:t>
            </a:r>
            <a:r>
              <a:rPr lang="fr-CA" dirty="0" err="1" smtClean="0"/>
              <a:t>needs</a:t>
            </a:r>
            <a:r>
              <a:rPr lang="fr-CA" dirty="0" smtClean="0"/>
              <a:t> to </a:t>
            </a:r>
            <a:r>
              <a:rPr lang="fr-CA" dirty="0" err="1" smtClean="0"/>
              <a:t>transform</a:t>
            </a:r>
            <a:r>
              <a:rPr lang="fr-CA" dirty="0" smtClean="0"/>
              <a:t> </a:t>
            </a:r>
            <a:r>
              <a:rPr lang="fr-CA" dirty="0" err="1" smtClean="0"/>
              <a:t>is</a:t>
            </a:r>
            <a:r>
              <a:rPr lang="fr-CA" dirty="0" smtClean="0"/>
              <a:t> </a:t>
            </a:r>
            <a:r>
              <a:rPr lang="fr-CA" dirty="0" err="1" smtClean="0"/>
              <a:t>own</a:t>
            </a:r>
            <a:r>
              <a:rPr lang="fr-CA" dirty="0" smtClean="0"/>
              <a:t> multiple outputs transitions </a:t>
            </a:r>
            <a:r>
              <a:rPr lang="fr-CA" dirty="0" err="1" smtClean="0"/>
              <a:t>into</a:t>
            </a:r>
            <a:r>
              <a:rPr lang="fr-CA" dirty="0" smtClean="0"/>
              <a:t> single output transitions.</a:t>
            </a:r>
            <a:endParaRPr lang="fr-CA" dirty="0"/>
          </a:p>
        </p:txBody>
      </p:sp>
      <p:sp>
        <p:nvSpPr>
          <p:cNvPr id="38" name="Ellipse 37"/>
          <p:cNvSpPr/>
          <p:nvPr/>
        </p:nvSpPr>
        <p:spPr bwMode="auto">
          <a:xfrm>
            <a:off x="1002457" y="3137910"/>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40" name="Ellipse 39"/>
          <p:cNvSpPr/>
          <p:nvPr/>
        </p:nvSpPr>
        <p:spPr bwMode="auto">
          <a:xfrm>
            <a:off x="3030822" y="3681027"/>
            <a:ext cx="976946" cy="83179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5B</a:t>
            </a:r>
            <a:endParaRPr lang="fr-CA" dirty="0">
              <a:solidFill>
                <a:srgbClr val="000000"/>
              </a:solidFill>
              <a:latin typeface="Arial" charset="0"/>
              <a:ea typeface="ヒラギノ角ゴ Pro W3" charset="0"/>
              <a:cs typeface="ヒラギノ角ゴ Pro W3" charset="0"/>
            </a:endParaRPr>
          </a:p>
        </p:txBody>
      </p:sp>
      <p:cxnSp>
        <p:nvCxnSpPr>
          <p:cNvPr id="41" name="Connecteur droit avec flèche 40"/>
          <p:cNvCxnSpPr>
            <a:stCxn id="38" idx="6"/>
            <a:endCxn id="40" idx="2"/>
          </p:cNvCxnSpPr>
          <p:nvPr/>
        </p:nvCxnSpPr>
        <p:spPr bwMode="auto">
          <a:xfrm>
            <a:off x="1835387" y="3551956"/>
            <a:ext cx="1195435" cy="54496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 name="ZoneTexte 41"/>
          <p:cNvSpPr txBox="1"/>
          <p:nvPr/>
        </p:nvSpPr>
        <p:spPr>
          <a:xfrm>
            <a:off x="1870347" y="271233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48" name="Ellipse 47"/>
          <p:cNvSpPr/>
          <p:nvPr/>
        </p:nvSpPr>
        <p:spPr bwMode="auto">
          <a:xfrm>
            <a:off x="3030822" y="2673798"/>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49" name="Connecteur droit avec flèche 48"/>
          <p:cNvCxnSpPr>
            <a:stCxn id="38" idx="6"/>
            <a:endCxn id="48" idx="2"/>
          </p:cNvCxnSpPr>
          <p:nvPr/>
        </p:nvCxnSpPr>
        <p:spPr bwMode="auto">
          <a:xfrm flipV="1">
            <a:off x="1835387" y="3112877"/>
            <a:ext cx="1195435" cy="439079"/>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Rectangle 13"/>
          <p:cNvSpPr/>
          <p:nvPr/>
        </p:nvSpPr>
        <p:spPr>
          <a:xfrm>
            <a:off x="659976" y="1911848"/>
            <a:ext cx="6096000" cy="461665"/>
          </a:xfrm>
          <a:prstGeom prst="rect">
            <a:avLst/>
          </a:prstGeom>
        </p:spPr>
        <p:txBody>
          <a:bodyPr>
            <a:spAutoFit/>
          </a:bodyPr>
          <a:lstStyle/>
          <a:p>
            <a:pPr lvl="1">
              <a:buFont typeface="Arial" panose="020B0604020202020204" pitchFamily="34" charset="0"/>
              <a:buChar char="•"/>
            </a:pPr>
            <a:r>
              <a:rPr lang="fr-CA" dirty="0" smtClean="0"/>
              <a:t>Transition </a:t>
            </a:r>
            <a:r>
              <a:rPr lang="fr-CA" dirty="0" err="1" smtClean="0"/>
              <a:t>with</a:t>
            </a:r>
            <a:r>
              <a:rPr lang="fr-CA" dirty="0" smtClean="0"/>
              <a:t> Multiple outputs</a:t>
            </a:r>
            <a:endParaRPr lang="fr-CA" dirty="0"/>
          </a:p>
        </p:txBody>
      </p:sp>
      <p:sp>
        <p:nvSpPr>
          <p:cNvPr id="51" name="Rectangle 50"/>
          <p:cNvSpPr/>
          <p:nvPr/>
        </p:nvSpPr>
        <p:spPr>
          <a:xfrm>
            <a:off x="5992312" y="1883733"/>
            <a:ext cx="6096000" cy="461665"/>
          </a:xfrm>
          <a:prstGeom prst="rect">
            <a:avLst/>
          </a:prstGeom>
        </p:spPr>
        <p:txBody>
          <a:bodyPr>
            <a:spAutoFit/>
          </a:bodyPr>
          <a:lstStyle/>
          <a:p>
            <a:pPr lvl="1">
              <a:buFont typeface="Arial" panose="020B0604020202020204" pitchFamily="34" charset="0"/>
              <a:buChar char="•"/>
            </a:pPr>
            <a:r>
              <a:rPr lang="fr-CA" dirty="0" smtClean="0"/>
              <a:t>Single output</a:t>
            </a:r>
            <a:endParaRPr lang="fr-CA" dirty="0"/>
          </a:p>
        </p:txBody>
      </p:sp>
      <p:sp>
        <p:nvSpPr>
          <p:cNvPr id="52" name="Ellipse 51"/>
          <p:cNvSpPr/>
          <p:nvPr/>
        </p:nvSpPr>
        <p:spPr bwMode="auto">
          <a:xfrm>
            <a:off x="5708415" y="3100799"/>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53" name="ZoneTexte 52"/>
          <p:cNvSpPr txBox="1"/>
          <p:nvPr/>
        </p:nvSpPr>
        <p:spPr>
          <a:xfrm>
            <a:off x="6685361" y="303508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54" name="Ellipse 53"/>
          <p:cNvSpPr/>
          <p:nvPr/>
        </p:nvSpPr>
        <p:spPr bwMode="auto">
          <a:xfrm>
            <a:off x="7896200" y="3076526"/>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55" name="Connecteur droit avec flèche 54"/>
          <p:cNvCxnSpPr>
            <a:stCxn id="52" idx="6"/>
            <a:endCxn id="54" idx="2"/>
          </p:cNvCxnSpPr>
          <p:nvPr/>
        </p:nvCxnSpPr>
        <p:spPr bwMode="auto">
          <a:xfrm>
            <a:off x="6541345" y="3514845"/>
            <a:ext cx="1354855" cy="76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398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p:bldP spid="48" grpId="0" animBg="1"/>
      <p:bldP spid="52" grpId="0" animBg="1"/>
      <p:bldP spid="53" grpId="0"/>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767408" y="881936"/>
            <a:ext cx="10469823" cy="830997"/>
          </a:xfrm>
          <a:prstGeom prst="rect">
            <a:avLst/>
          </a:prstGeom>
        </p:spPr>
        <p:txBody>
          <a:bodyPr wrap="square">
            <a:spAutoFit/>
          </a:bodyPr>
          <a:lstStyle/>
          <a:p>
            <a:r>
              <a:rPr lang="fr-CA" dirty="0" smtClean="0"/>
              <a:t>The user </a:t>
            </a:r>
            <a:r>
              <a:rPr lang="fr-CA" b="1" dirty="0" err="1" smtClean="0"/>
              <a:t>needs</a:t>
            </a:r>
            <a:r>
              <a:rPr lang="fr-CA" dirty="0" smtClean="0"/>
              <a:t> to </a:t>
            </a:r>
            <a:r>
              <a:rPr lang="fr-CA" dirty="0" err="1" smtClean="0"/>
              <a:t>modify</a:t>
            </a:r>
            <a:r>
              <a:rPr lang="fr-CA" dirty="0" smtClean="0"/>
              <a:t> the transition of the </a:t>
            </a:r>
            <a:r>
              <a:rPr lang="fr-CA" dirty="0" err="1" smtClean="0"/>
              <a:t>FMTmodel</a:t>
            </a:r>
            <a:r>
              <a:rPr lang="fr-CA" dirty="0" smtClean="0"/>
              <a:t> to </a:t>
            </a:r>
            <a:r>
              <a:rPr lang="fr-CA" dirty="0" err="1" smtClean="0"/>
              <a:t>be</a:t>
            </a:r>
            <a:r>
              <a:rPr lang="fr-CA" dirty="0" smtClean="0"/>
              <a:t> able to use the </a:t>
            </a:r>
            <a:r>
              <a:rPr lang="fr-CA" dirty="0" err="1" smtClean="0"/>
              <a:t>same</a:t>
            </a:r>
            <a:r>
              <a:rPr lang="fr-CA" dirty="0" smtClean="0"/>
              <a:t> model in a </a:t>
            </a:r>
            <a:r>
              <a:rPr lang="fr-CA" dirty="0" err="1" smtClean="0"/>
              <a:t>FMTsesmodel</a:t>
            </a:r>
            <a:r>
              <a:rPr lang="fr-CA" dirty="0" smtClean="0"/>
              <a:t>. </a:t>
            </a:r>
            <a:endParaRPr lang="fr-CA" dirty="0"/>
          </a:p>
        </p:txBody>
      </p:sp>
      <p:sp>
        <p:nvSpPr>
          <p:cNvPr id="14" name="Rectangle 13"/>
          <p:cNvSpPr/>
          <p:nvPr/>
        </p:nvSpPr>
        <p:spPr>
          <a:xfrm>
            <a:off x="635568" y="1827507"/>
            <a:ext cx="10369961" cy="830997"/>
          </a:xfrm>
          <a:prstGeom prst="rect">
            <a:avLst/>
          </a:prstGeom>
        </p:spPr>
        <p:txBody>
          <a:bodyPr wrap="square">
            <a:spAutoFit/>
          </a:bodyPr>
          <a:lstStyle/>
          <a:p>
            <a:pPr lvl="1">
              <a:buFont typeface="Arial" panose="020B0604020202020204" pitchFamily="34" charset="0"/>
              <a:buChar char="•"/>
            </a:pPr>
            <a:r>
              <a:rPr lang="fr-CA" dirty="0" smtClean="0"/>
              <a:t>The </a:t>
            </a:r>
            <a:r>
              <a:rPr lang="fr-CA" b="1" dirty="0" smtClean="0"/>
              <a:t>single</a:t>
            </a:r>
            <a:r>
              <a:rPr lang="fr-CA" dirty="0" smtClean="0"/>
              <a:t> </a:t>
            </a:r>
            <a:r>
              <a:rPr lang="fr-CA" dirty="0" err="1" smtClean="0"/>
              <a:t>function</a:t>
            </a:r>
            <a:r>
              <a:rPr lang="fr-CA" dirty="0" smtClean="0"/>
              <a:t> </a:t>
            </a:r>
            <a:r>
              <a:rPr lang="fr-CA" dirty="0" err="1" smtClean="0"/>
              <a:t>from</a:t>
            </a:r>
            <a:r>
              <a:rPr lang="fr-CA" dirty="0" smtClean="0"/>
              <a:t> the </a:t>
            </a:r>
            <a:r>
              <a:rPr lang="fr-CA" dirty="0" err="1" smtClean="0"/>
              <a:t>FMTtransition</a:t>
            </a:r>
            <a:r>
              <a:rPr lang="fr-CA" dirty="0" smtClean="0"/>
              <a:t> class </a:t>
            </a:r>
            <a:r>
              <a:rPr lang="fr-CA" dirty="0" err="1" smtClean="0"/>
              <a:t>automaticaly</a:t>
            </a:r>
            <a:r>
              <a:rPr lang="fr-CA" dirty="0" smtClean="0"/>
              <a:t> </a:t>
            </a:r>
            <a:r>
              <a:rPr lang="fr-CA" dirty="0" err="1" smtClean="0"/>
              <a:t>transform</a:t>
            </a:r>
            <a:r>
              <a:rPr lang="fr-CA" dirty="0" smtClean="0"/>
              <a:t> multiple outputs transition </a:t>
            </a:r>
            <a:r>
              <a:rPr lang="fr-CA" dirty="0" err="1" smtClean="0"/>
              <a:t>into</a:t>
            </a:r>
            <a:r>
              <a:rPr lang="fr-CA" dirty="0" smtClean="0"/>
              <a:t> single output transition.</a:t>
            </a:r>
            <a:endParaRPr lang="fr-CA" dirty="0"/>
          </a:p>
        </p:txBody>
      </p:sp>
      <p:sp>
        <p:nvSpPr>
          <p:cNvPr id="20" name="Rectangle 19"/>
          <p:cNvSpPr/>
          <p:nvPr/>
        </p:nvSpPr>
        <p:spPr>
          <a:xfrm>
            <a:off x="635568" y="3613178"/>
            <a:ext cx="10369961" cy="830997"/>
          </a:xfrm>
          <a:prstGeom prst="rect">
            <a:avLst/>
          </a:prstGeom>
        </p:spPr>
        <p:txBody>
          <a:bodyPr wrap="square">
            <a:spAutoFit/>
          </a:bodyPr>
          <a:lstStyle/>
          <a:p>
            <a:pPr lvl="1">
              <a:buFont typeface="Arial" panose="020B0604020202020204" pitchFamily="34" charset="0"/>
              <a:buChar char="•"/>
            </a:pPr>
            <a:r>
              <a:rPr lang="fr-CA" dirty="0" err="1" smtClean="0"/>
              <a:t>Then</a:t>
            </a:r>
            <a:r>
              <a:rPr lang="fr-CA" dirty="0" smtClean="0"/>
              <a:t> </a:t>
            </a:r>
            <a:r>
              <a:rPr lang="fr-CA" dirty="0" err="1" smtClean="0"/>
              <a:t>using</a:t>
            </a:r>
            <a:r>
              <a:rPr lang="fr-CA" dirty="0" smtClean="0"/>
              <a:t> the </a:t>
            </a:r>
            <a:r>
              <a:rPr lang="fr-CA" dirty="0" err="1" smtClean="0"/>
              <a:t>settransitions</a:t>
            </a:r>
            <a:r>
              <a:rPr lang="fr-CA" dirty="0" smtClean="0"/>
              <a:t> </a:t>
            </a:r>
            <a:r>
              <a:rPr lang="fr-CA" dirty="0" err="1" smtClean="0"/>
              <a:t>function</a:t>
            </a:r>
            <a:r>
              <a:rPr lang="fr-CA" dirty="0" smtClean="0"/>
              <a:t> of the </a:t>
            </a:r>
            <a:r>
              <a:rPr lang="fr-CA" dirty="0" err="1" smtClean="0"/>
              <a:t>FMTmodel</a:t>
            </a:r>
            <a:r>
              <a:rPr lang="fr-CA" dirty="0" smtClean="0"/>
              <a:t> </a:t>
            </a:r>
            <a:r>
              <a:rPr lang="fr-CA" dirty="0" err="1" smtClean="0"/>
              <a:t>you</a:t>
            </a:r>
            <a:r>
              <a:rPr lang="fr-CA" dirty="0" smtClean="0"/>
              <a:t> </a:t>
            </a:r>
            <a:r>
              <a:rPr lang="fr-CA" dirty="0" err="1" smtClean="0"/>
              <a:t>can</a:t>
            </a:r>
            <a:r>
              <a:rPr lang="fr-CA" dirty="0" smtClean="0"/>
              <a:t> set the new </a:t>
            </a:r>
            <a:r>
              <a:rPr lang="fr-CA" dirty="0" err="1" smtClean="0"/>
              <a:t>generated</a:t>
            </a:r>
            <a:r>
              <a:rPr lang="fr-CA" dirty="0" smtClean="0"/>
              <a:t> transitions to the </a:t>
            </a:r>
            <a:r>
              <a:rPr lang="fr-CA" dirty="0" err="1" smtClean="0"/>
              <a:t>FMTmodel</a:t>
            </a:r>
            <a:r>
              <a:rPr lang="fr-CA" dirty="0" smtClean="0"/>
              <a:t>.</a:t>
            </a:r>
            <a:endParaRPr lang="fr-CA" dirty="0"/>
          </a:p>
        </p:txBody>
      </p:sp>
      <p:pic>
        <p:nvPicPr>
          <p:cNvPr id="6" name="Image 5"/>
          <p:cNvPicPr>
            <a:picLocks noChangeAspect="1"/>
          </p:cNvPicPr>
          <p:nvPr/>
        </p:nvPicPr>
        <p:blipFill>
          <a:blip r:embed="rId4"/>
          <a:stretch>
            <a:fillRect/>
          </a:stretch>
        </p:blipFill>
        <p:spPr>
          <a:xfrm>
            <a:off x="1127448" y="2882989"/>
            <a:ext cx="4842880" cy="546011"/>
          </a:xfrm>
          <a:prstGeom prst="rect">
            <a:avLst/>
          </a:prstGeom>
        </p:spPr>
      </p:pic>
      <p:pic>
        <p:nvPicPr>
          <p:cNvPr id="7" name="Image 6"/>
          <p:cNvPicPr>
            <a:picLocks noChangeAspect="1"/>
          </p:cNvPicPr>
          <p:nvPr/>
        </p:nvPicPr>
        <p:blipFill>
          <a:blip r:embed="rId5"/>
          <a:stretch>
            <a:fillRect/>
          </a:stretch>
        </p:blipFill>
        <p:spPr>
          <a:xfrm>
            <a:off x="983432" y="4781128"/>
            <a:ext cx="10434248" cy="585098"/>
          </a:xfrm>
          <a:prstGeom prst="rect">
            <a:avLst/>
          </a:prstGeom>
        </p:spPr>
      </p:pic>
    </p:spTree>
    <p:extLst>
      <p:ext uri="{BB962C8B-B14F-4D97-AF65-F5344CB8AC3E}">
        <p14:creationId xmlns:p14="http://schemas.microsoft.com/office/powerpoint/2010/main" val="147449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FMTeventcontainer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err="1" smtClean="0"/>
              <a:t>FMTspatialschedule</a:t>
            </a:r>
            <a:r>
              <a:rPr lang="fr-CA" dirty="0" smtClean="0"/>
              <a:t> </a:t>
            </a:r>
            <a:r>
              <a:rPr lang="fr-CA" dirty="0" err="1" smtClean="0"/>
              <a:t>also</a:t>
            </a:r>
            <a:r>
              <a:rPr lang="fr-CA" dirty="0" smtClean="0"/>
              <a:t> </a:t>
            </a:r>
            <a:r>
              <a:rPr lang="fr-CA" dirty="0" err="1" smtClean="0"/>
              <a:t>keeps</a:t>
            </a:r>
            <a:r>
              <a:rPr lang="fr-CA" dirty="0" smtClean="0"/>
              <a:t> the </a:t>
            </a:r>
            <a:r>
              <a:rPr lang="fr-CA" dirty="0" err="1" smtClean="0"/>
              <a:t>track</a:t>
            </a:r>
            <a:r>
              <a:rPr lang="fr-CA" dirty="0" smtClean="0"/>
              <a:t> of the </a:t>
            </a:r>
            <a:r>
              <a:rPr lang="fr-CA" dirty="0" err="1" smtClean="0"/>
              <a:t>operated</a:t>
            </a:r>
            <a:r>
              <a:rPr lang="fr-CA" dirty="0" smtClean="0"/>
              <a:t> </a:t>
            </a:r>
            <a:r>
              <a:rPr lang="fr-CA" dirty="0" err="1" smtClean="0"/>
              <a:t>developements</a:t>
            </a:r>
            <a:r>
              <a:rPr lang="fr-CA" dirty="0" smtClean="0"/>
              <a:t> </a:t>
            </a:r>
            <a:r>
              <a:rPr lang="fr-CA" dirty="0" err="1" smtClean="0"/>
              <a:t>under</a:t>
            </a:r>
            <a:r>
              <a:rPr lang="fr-CA" dirty="0" smtClean="0"/>
              <a:t> a </a:t>
            </a:r>
            <a:r>
              <a:rPr lang="fr-CA" dirty="0" err="1" smtClean="0"/>
              <a:t>form</a:t>
            </a:r>
            <a:r>
              <a:rPr lang="fr-CA" dirty="0" smtClean="0"/>
              <a:t> of </a:t>
            </a:r>
            <a:r>
              <a:rPr lang="fr-CA" dirty="0" err="1" smtClean="0"/>
              <a:t>space</a:t>
            </a:r>
            <a:r>
              <a:rPr lang="fr-CA" dirty="0" smtClean="0"/>
              <a:t> time </a:t>
            </a:r>
            <a:r>
              <a:rPr lang="fr-CA" dirty="0" err="1" smtClean="0"/>
              <a:t>events</a:t>
            </a:r>
            <a:r>
              <a:rPr lang="fr-CA" dirty="0" smtClean="0"/>
              <a:t> (</a:t>
            </a:r>
            <a:r>
              <a:rPr lang="fr-CA" dirty="0" err="1" smtClean="0"/>
              <a:t>FMTevent</a:t>
            </a:r>
            <a:r>
              <a:rPr lang="fr-CA" dirty="0" smtClean="0"/>
              <a:t>) in the </a:t>
            </a:r>
            <a:r>
              <a:rPr lang="fr-CA" dirty="0" err="1" smtClean="0"/>
              <a:t>FMTeventcontainer</a:t>
            </a:r>
            <a:r>
              <a:rPr lang="fr-CA" dirty="0" smtClean="0"/>
              <a:t> class.</a:t>
            </a:r>
            <a:endParaRPr lang="fr-CA" dirty="0"/>
          </a:p>
          <a:p>
            <a:endParaRPr lang="fr-CA" dirty="0"/>
          </a:p>
        </p:txBody>
      </p:sp>
      <p:sp>
        <p:nvSpPr>
          <p:cNvPr id="5" name="Rectangle 4"/>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8" name="Rectangle 17"/>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011443"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587507"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163571"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5587507" y="389909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6163571" y="389504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6" name="Rectangle 35"/>
          <p:cNvSpPr/>
          <p:nvPr/>
        </p:nvSpPr>
        <p:spPr bwMode="auto">
          <a:xfrm>
            <a:off x="753616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8" name="Rectangle 37"/>
          <p:cNvSpPr/>
          <p:nvPr/>
        </p:nvSpPr>
        <p:spPr bwMode="auto">
          <a:xfrm>
            <a:off x="811222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9" name="Rectangle 38"/>
          <p:cNvSpPr/>
          <p:nvPr/>
        </p:nvSpPr>
        <p:spPr bwMode="auto">
          <a:xfrm>
            <a:off x="8688288"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0" name="Rectangle 39"/>
          <p:cNvSpPr/>
          <p:nvPr/>
        </p:nvSpPr>
        <p:spPr bwMode="auto">
          <a:xfrm>
            <a:off x="8112224"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1" name="Rectangle 40"/>
          <p:cNvSpPr/>
          <p:nvPr/>
        </p:nvSpPr>
        <p:spPr bwMode="auto">
          <a:xfrm>
            <a:off x="8688288" y="5153143"/>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 name="Rectangle 5"/>
          <p:cNvSpPr/>
          <p:nvPr/>
        </p:nvSpPr>
        <p:spPr bwMode="auto">
          <a:xfrm>
            <a:off x="1425762" y="2669098"/>
            <a:ext cx="8640960" cy="3280182"/>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2" name="Rectangle 41"/>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43" name="Rectangle 42"/>
          <p:cNvSpPr/>
          <p:nvPr/>
        </p:nvSpPr>
        <p:spPr>
          <a:xfrm>
            <a:off x="4403811" y="2843403"/>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sp>
        <p:nvSpPr>
          <p:cNvPr id="44" name="Rectangle 43"/>
          <p:cNvSpPr/>
          <p:nvPr/>
        </p:nvSpPr>
        <p:spPr>
          <a:xfrm>
            <a:off x="6812909" y="4208891"/>
            <a:ext cx="432682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P3)</a:t>
            </a:r>
          </a:p>
          <a:p>
            <a:endParaRPr lang="fr-CA" dirty="0"/>
          </a:p>
          <a:p>
            <a:endParaRPr lang="fr-CA" dirty="0"/>
          </a:p>
        </p:txBody>
      </p:sp>
    </p:spTree>
    <p:extLst>
      <p:ext uri="{BB962C8B-B14F-4D97-AF65-F5344CB8AC3E}">
        <p14:creationId xmlns:p14="http://schemas.microsoft.com/office/powerpoint/2010/main" val="66280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200329"/>
          </a:xfrm>
          <a:prstGeom prst="rect">
            <a:avLst/>
          </a:prstGeom>
        </p:spPr>
        <p:txBody>
          <a:bodyPr wrap="square">
            <a:spAutoFit/>
          </a:bodyPr>
          <a:lstStyle/>
          <a:p>
            <a:r>
              <a:rPr lang="fr-CA" dirty="0" err="1" smtClean="0"/>
              <a:t>FMTevent</a:t>
            </a:r>
            <a:r>
              <a:rPr lang="fr-CA" dirty="0" smtClean="0"/>
              <a:t> stand for </a:t>
            </a:r>
            <a:r>
              <a:rPr lang="fr-CA" dirty="0" err="1" smtClean="0"/>
              <a:t>any</a:t>
            </a:r>
            <a:r>
              <a:rPr lang="fr-CA" dirty="0" smtClean="0"/>
              <a:t> </a:t>
            </a:r>
            <a:r>
              <a:rPr lang="fr-CA" dirty="0" err="1" smtClean="0"/>
              <a:t>kind</a:t>
            </a:r>
            <a:r>
              <a:rPr lang="fr-CA" dirty="0" smtClean="0"/>
              <a:t> of </a:t>
            </a:r>
            <a:r>
              <a:rPr lang="fr-CA" dirty="0" err="1" smtClean="0"/>
              <a:t>general</a:t>
            </a:r>
            <a:r>
              <a:rPr lang="fr-CA" dirty="0" smtClean="0"/>
              <a:t> </a:t>
            </a:r>
            <a:r>
              <a:rPr lang="fr-CA" dirty="0" err="1" smtClean="0"/>
              <a:t>spatially</a:t>
            </a:r>
            <a:r>
              <a:rPr lang="fr-CA" dirty="0" smtClean="0"/>
              <a:t> explicit </a:t>
            </a:r>
            <a:r>
              <a:rPr lang="fr-CA" dirty="0" err="1" smtClean="0"/>
              <a:t>disturbance</a:t>
            </a:r>
            <a:r>
              <a:rPr lang="fr-CA" dirty="0" smtClean="0"/>
              <a:t>. </a:t>
            </a:r>
            <a:r>
              <a:rPr lang="fr-CA" dirty="0" err="1" smtClean="0"/>
              <a:t>His</a:t>
            </a:r>
            <a:r>
              <a:rPr lang="fr-CA" dirty="0" smtClean="0"/>
              <a:t> data </a:t>
            </a:r>
            <a:r>
              <a:rPr lang="fr-CA" dirty="0" err="1" smtClean="0"/>
              <a:t>member</a:t>
            </a:r>
            <a:r>
              <a:rPr lang="fr-CA" dirty="0" smtClean="0"/>
              <a:t> are:</a:t>
            </a:r>
          </a:p>
          <a:p>
            <a:r>
              <a:rPr lang="fr-CA" dirty="0"/>
              <a:t>			</a:t>
            </a:r>
          </a:p>
        </p:txBody>
      </p:sp>
      <p:sp>
        <p:nvSpPr>
          <p:cNvPr id="22" name="Rectangle 21"/>
          <p:cNvSpPr/>
          <p:nvPr/>
        </p:nvSpPr>
        <p:spPr bwMode="auto">
          <a:xfrm>
            <a:off x="3031224"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3607288"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4183352"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3607288" y="409003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4183352" y="408598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3" name="Rectangle 42"/>
          <p:cNvSpPr/>
          <p:nvPr/>
        </p:nvSpPr>
        <p:spPr>
          <a:xfrm>
            <a:off x="5015880" y="3301156"/>
            <a:ext cx="5072199" cy="2308324"/>
          </a:xfrm>
          <a:prstGeom prst="rect">
            <a:avLst/>
          </a:prstGeom>
        </p:spPr>
        <p:txBody>
          <a:bodyPr wrap="square">
            <a:spAutoFit/>
          </a:bodyPr>
          <a:lstStyle/>
          <a:p>
            <a:r>
              <a:rPr lang="fr-CA" i="1" dirty="0" err="1" smtClean="0"/>
              <a:t>Actionid</a:t>
            </a:r>
            <a:r>
              <a:rPr lang="fr-CA" i="1" dirty="0" smtClean="0"/>
              <a:t> : 2 (Partial </a:t>
            </a:r>
            <a:r>
              <a:rPr lang="fr-CA" i="1" dirty="0" err="1" smtClean="0"/>
              <a:t>cut</a:t>
            </a:r>
            <a:r>
              <a:rPr lang="fr-CA" i="1" dirty="0" smtClean="0"/>
              <a:t>)</a:t>
            </a:r>
          </a:p>
          <a:p>
            <a:r>
              <a:rPr lang="fr-CA" i="1" dirty="0" err="1" smtClean="0"/>
              <a:t>Period</a:t>
            </a:r>
            <a:r>
              <a:rPr lang="fr-CA" i="1" dirty="0" smtClean="0"/>
              <a:t>: 4</a:t>
            </a:r>
          </a:p>
          <a:p>
            <a:r>
              <a:rPr lang="fr-CA" i="1" dirty="0" err="1" smtClean="0"/>
              <a:t>Coordinates</a:t>
            </a:r>
            <a:r>
              <a:rPr lang="fr-CA" i="1" dirty="0" smtClean="0"/>
              <a:t> : (0,0) (0,1) …</a:t>
            </a:r>
          </a:p>
          <a:p>
            <a:endParaRPr lang="fr-CA" i="1" dirty="0" smtClean="0"/>
          </a:p>
          <a:p>
            <a:endParaRPr lang="fr-CA" dirty="0"/>
          </a:p>
          <a:p>
            <a:endParaRPr lang="fr-CA" dirty="0"/>
          </a:p>
        </p:txBody>
      </p:sp>
      <p:sp>
        <p:nvSpPr>
          <p:cNvPr id="25" name="Rectangle 24"/>
          <p:cNvSpPr/>
          <p:nvPr/>
        </p:nvSpPr>
        <p:spPr>
          <a:xfrm>
            <a:off x="3008040" y="1885292"/>
            <a:ext cx="4671472" cy="461665"/>
          </a:xfrm>
          <a:prstGeom prst="rect">
            <a:avLst/>
          </a:prstGeom>
        </p:spPr>
        <p:txBody>
          <a:bodyPr wrap="none">
            <a:spAutoFit/>
          </a:bodyPr>
          <a:lstStyle/>
          <a:p>
            <a:pPr lvl="1">
              <a:buFont typeface="Arial" panose="020B0604020202020204" pitchFamily="34" charset="0"/>
              <a:buChar char="•"/>
            </a:pPr>
            <a:r>
              <a:rPr lang="fr-CA" dirty="0" smtClean="0"/>
              <a:t>The time </a:t>
            </a:r>
            <a:r>
              <a:rPr lang="fr-CA" dirty="0" err="1" smtClean="0"/>
              <a:t>period</a:t>
            </a:r>
            <a:r>
              <a:rPr lang="fr-CA" dirty="0" smtClean="0"/>
              <a:t> of the </a:t>
            </a:r>
            <a:r>
              <a:rPr lang="fr-CA" dirty="0" err="1" smtClean="0"/>
              <a:t>event</a:t>
            </a:r>
            <a:r>
              <a:rPr lang="fr-CA" dirty="0" smtClean="0"/>
              <a:t>.</a:t>
            </a:r>
            <a:endParaRPr lang="fr-CA" dirty="0"/>
          </a:p>
        </p:txBody>
      </p:sp>
      <p:sp>
        <p:nvSpPr>
          <p:cNvPr id="27" name="Rectangle 26"/>
          <p:cNvSpPr/>
          <p:nvPr/>
        </p:nvSpPr>
        <p:spPr>
          <a:xfrm>
            <a:off x="2987303" y="2265775"/>
            <a:ext cx="5716630" cy="461665"/>
          </a:xfrm>
          <a:prstGeom prst="rect">
            <a:avLst/>
          </a:prstGeom>
        </p:spPr>
        <p:txBody>
          <a:bodyPr wrap="none">
            <a:spAutoFit/>
          </a:bodyPr>
          <a:lstStyle/>
          <a:p>
            <a:pPr lvl="1">
              <a:buFont typeface="Arial" panose="020B0604020202020204" pitchFamily="34" charset="0"/>
              <a:buChar char="•"/>
            </a:pPr>
            <a:r>
              <a:rPr lang="fr-CA" dirty="0" smtClean="0"/>
              <a:t>The </a:t>
            </a:r>
            <a:r>
              <a:rPr lang="fr-CA" dirty="0" err="1" smtClean="0"/>
              <a:t>coordinates</a:t>
            </a:r>
            <a:r>
              <a:rPr lang="fr-CA" dirty="0" smtClean="0"/>
              <a:t> of the spatial </a:t>
            </a:r>
            <a:r>
              <a:rPr lang="fr-CA" dirty="0" err="1" smtClean="0"/>
              <a:t>event</a:t>
            </a:r>
            <a:r>
              <a:rPr lang="fr-CA" dirty="0" smtClean="0"/>
              <a:t>.</a:t>
            </a:r>
            <a:endParaRPr lang="fr-CA" dirty="0"/>
          </a:p>
        </p:txBody>
      </p:sp>
    </p:spTree>
    <p:extLst>
      <p:ext uri="{BB962C8B-B14F-4D97-AF65-F5344CB8AC3E}">
        <p14:creationId xmlns:p14="http://schemas.microsoft.com/office/powerpoint/2010/main" val="259269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a:t>
            </a:r>
            <a:r>
              <a:rPr lang="fr-CA" dirty="0" smtClean="0">
                <a:effectLst>
                  <a:outerShdw blurRad="38100" dist="38100" dir="2700000" algn="tl">
                    <a:srgbClr val="000000">
                      <a:alpha val="43137"/>
                    </a:srgbClr>
                  </a:outerShdw>
                </a:effectLst>
                <a:cs typeface="Arial" panose="020B0604020202020204" pitchFamily="34" charset="0"/>
              </a:rPr>
              <a:t> spatial </a:t>
            </a:r>
            <a:r>
              <a:rPr lang="fr-CA" dirty="0" err="1" smtClean="0">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err="1" smtClean="0"/>
              <a:t>Spatialy</a:t>
            </a:r>
            <a:r>
              <a:rPr lang="fr-CA" dirty="0" smtClean="0"/>
              <a:t> explicit </a:t>
            </a:r>
            <a:r>
              <a:rPr lang="fr-CA" dirty="0" err="1" smtClean="0"/>
              <a:t>models</a:t>
            </a:r>
            <a:r>
              <a:rPr lang="fr-CA" dirty="0" smtClean="0"/>
              <a:t> </a:t>
            </a:r>
            <a:r>
              <a:rPr lang="fr-CA" dirty="0" err="1" smtClean="0"/>
              <a:t>needs</a:t>
            </a:r>
            <a:r>
              <a:rPr lang="fr-CA" dirty="0" smtClean="0"/>
              <a:t> </a:t>
            </a:r>
            <a:r>
              <a:rPr lang="fr-CA" b="1" dirty="0" err="1" smtClean="0"/>
              <a:t>spatially</a:t>
            </a:r>
            <a:r>
              <a:rPr lang="fr-CA" b="1" dirty="0" smtClean="0"/>
              <a:t> explicit informations </a:t>
            </a:r>
            <a:r>
              <a:rPr lang="fr-CA" dirty="0" smtClean="0"/>
              <a:t>of the </a:t>
            </a:r>
            <a:r>
              <a:rPr lang="fr-CA" dirty="0" err="1" smtClean="0"/>
              <a:t>actual</a:t>
            </a:r>
            <a:r>
              <a:rPr lang="fr-CA" dirty="0" smtClean="0"/>
              <a:t> </a:t>
            </a:r>
            <a:r>
              <a:rPr lang="fr-CA" dirty="0" err="1" smtClean="0"/>
              <a:t>forest</a:t>
            </a:r>
            <a:r>
              <a:rPr lang="fr-CA" dirty="0" smtClean="0"/>
              <a:t> at the </a:t>
            </a:r>
            <a:r>
              <a:rPr lang="fr-CA" dirty="0" err="1" smtClean="0"/>
              <a:t>beginning</a:t>
            </a:r>
            <a:r>
              <a:rPr lang="fr-CA" dirty="0" smtClean="0"/>
              <a:t> of the planning horizon.</a:t>
            </a:r>
          </a:p>
          <a:p>
            <a:r>
              <a:rPr lang="fr-CA" dirty="0" smtClean="0"/>
              <a:t>To </a:t>
            </a:r>
            <a:r>
              <a:rPr lang="fr-CA" dirty="0" err="1" smtClean="0"/>
              <a:t>get</a:t>
            </a:r>
            <a:r>
              <a:rPr lang="fr-CA" dirty="0" smtClean="0"/>
              <a:t> </a:t>
            </a:r>
            <a:r>
              <a:rPr lang="fr-CA" dirty="0" err="1" smtClean="0"/>
              <a:t>this</a:t>
            </a:r>
            <a:r>
              <a:rPr lang="fr-CA" dirty="0" smtClean="0"/>
              <a:t> information </a:t>
            </a:r>
            <a:r>
              <a:rPr lang="fr-CA" dirty="0" err="1" smtClean="0"/>
              <a:t>we</a:t>
            </a:r>
            <a:r>
              <a:rPr lang="fr-CA" dirty="0" smtClean="0"/>
              <a:t> </a:t>
            </a:r>
            <a:r>
              <a:rPr lang="fr-CA" dirty="0" err="1" smtClean="0"/>
              <a:t>need</a:t>
            </a:r>
            <a:r>
              <a:rPr lang="fr-CA" dirty="0" smtClean="0"/>
              <a:t> to </a:t>
            </a:r>
            <a:r>
              <a:rPr lang="fr-CA" dirty="0" err="1" smtClean="0"/>
              <a:t>transform</a:t>
            </a:r>
            <a:r>
              <a:rPr lang="fr-CA" dirty="0" smtClean="0"/>
              <a:t> the </a:t>
            </a:r>
            <a:r>
              <a:rPr lang="fr-CA" dirty="0" err="1" smtClean="0"/>
              <a:t>vector</a:t>
            </a:r>
            <a:r>
              <a:rPr lang="fr-CA" dirty="0" smtClean="0"/>
              <a:t> file (</a:t>
            </a:r>
            <a:r>
              <a:rPr lang="fr-CA" dirty="0" err="1" smtClean="0"/>
              <a:t>model’s</a:t>
            </a:r>
            <a:r>
              <a:rPr lang="fr-CA" dirty="0" smtClean="0"/>
              <a:t> </a:t>
            </a:r>
            <a:r>
              <a:rPr lang="fr-CA" dirty="0" err="1" smtClean="0"/>
              <a:t>map</a:t>
            </a:r>
            <a:r>
              <a:rPr lang="fr-CA" dirty="0" smtClean="0"/>
              <a:t>) </a:t>
            </a:r>
            <a:r>
              <a:rPr lang="fr-CA" dirty="0" err="1" smtClean="0"/>
              <a:t>containing</a:t>
            </a:r>
            <a:r>
              <a:rPr lang="fr-CA" dirty="0" smtClean="0"/>
              <a:t> the information about the THEMES, AGE and LOCK </a:t>
            </a:r>
            <a:r>
              <a:rPr lang="fr-CA" dirty="0" err="1" smtClean="0"/>
              <a:t>into</a:t>
            </a:r>
            <a:r>
              <a:rPr lang="fr-CA" dirty="0" smtClean="0"/>
              <a:t> multiple </a:t>
            </a:r>
            <a:r>
              <a:rPr lang="fr-CA" b="1" dirty="0" smtClean="0"/>
              <a:t>rasters. </a:t>
            </a:r>
            <a:r>
              <a:rPr lang="fr-CA" dirty="0" err="1" smtClean="0"/>
              <a:t>We</a:t>
            </a:r>
            <a:r>
              <a:rPr lang="fr-CA" dirty="0" smtClean="0"/>
              <a:t> </a:t>
            </a:r>
            <a:r>
              <a:rPr lang="fr-CA" dirty="0" err="1" smtClean="0"/>
              <a:t>can</a:t>
            </a:r>
            <a:r>
              <a:rPr lang="fr-CA" dirty="0" smtClean="0"/>
              <a:t> </a:t>
            </a:r>
            <a:r>
              <a:rPr lang="fr-CA" dirty="0" err="1" smtClean="0"/>
              <a:t>then</a:t>
            </a:r>
            <a:r>
              <a:rPr lang="fr-CA" dirty="0" smtClean="0"/>
              <a:t> use the </a:t>
            </a:r>
            <a:r>
              <a:rPr lang="fr-CA" dirty="0" err="1" smtClean="0"/>
              <a:t>generated</a:t>
            </a:r>
            <a:r>
              <a:rPr lang="fr-CA" dirty="0" smtClean="0"/>
              <a:t> </a:t>
            </a:r>
            <a:r>
              <a:rPr lang="fr-CA" dirty="0" err="1" smtClean="0"/>
              <a:t>FMTforest</a:t>
            </a:r>
            <a:r>
              <a:rPr lang="fr-CA" dirty="0" smtClean="0"/>
              <a:t>.</a:t>
            </a:r>
            <a:endParaRPr lang="fr-CA" b="1" dirty="0"/>
          </a:p>
          <a:p>
            <a:r>
              <a:rPr lang="fr-CA" dirty="0" smtClean="0"/>
              <a:t>The </a:t>
            </a:r>
            <a:r>
              <a:rPr lang="fr-CA" dirty="0" err="1" smtClean="0"/>
              <a:t>FMTforest</a:t>
            </a:r>
            <a:r>
              <a:rPr lang="fr-CA" dirty="0" smtClean="0"/>
              <a:t> </a:t>
            </a:r>
            <a:r>
              <a:rPr lang="fr-CA" dirty="0" err="1" smtClean="0"/>
              <a:t>is</a:t>
            </a:r>
            <a:r>
              <a:rPr lang="fr-CA" dirty="0" smtClean="0"/>
              <a:t> the </a:t>
            </a:r>
            <a:r>
              <a:rPr lang="fr-CA" dirty="0" err="1" smtClean="0"/>
              <a:t>equivalent</a:t>
            </a:r>
            <a:r>
              <a:rPr lang="fr-CA" dirty="0" smtClean="0"/>
              <a:t> of the </a:t>
            </a:r>
            <a:r>
              <a:rPr lang="fr-CA" dirty="0" err="1" smtClean="0"/>
              <a:t>model’s</a:t>
            </a:r>
            <a:r>
              <a:rPr lang="fr-CA" dirty="0" smtClean="0"/>
              <a:t> </a:t>
            </a:r>
            <a:r>
              <a:rPr lang="fr-CA" dirty="0" err="1" smtClean="0"/>
              <a:t>map</a:t>
            </a:r>
            <a:r>
              <a:rPr lang="fr-CA" dirty="0" smtClean="0"/>
              <a:t> but </a:t>
            </a:r>
            <a:r>
              <a:rPr lang="fr-CA" dirty="0" err="1" smtClean="0"/>
              <a:t>based</a:t>
            </a:r>
            <a:r>
              <a:rPr lang="fr-CA" dirty="0" smtClean="0"/>
              <a:t> on an </a:t>
            </a:r>
            <a:r>
              <a:rPr lang="fr-CA" dirty="0" err="1" smtClean="0"/>
              <a:t>FMTlayer</a:t>
            </a:r>
            <a:r>
              <a:rPr lang="fr-CA" dirty="0" smtClean="0"/>
              <a:t>. So </a:t>
            </a:r>
            <a:r>
              <a:rPr lang="fr-CA" b="1" dirty="0" err="1" smtClean="0"/>
              <a:t>each</a:t>
            </a:r>
            <a:r>
              <a:rPr lang="fr-CA" b="1" dirty="0" smtClean="0"/>
              <a:t> pixel </a:t>
            </a:r>
            <a:r>
              <a:rPr lang="fr-CA" dirty="0" smtClean="0"/>
              <a:t>of an </a:t>
            </a:r>
            <a:r>
              <a:rPr lang="fr-CA" dirty="0" err="1" smtClean="0"/>
              <a:t>FMTforest</a:t>
            </a:r>
            <a:r>
              <a:rPr lang="fr-CA" dirty="0" smtClean="0"/>
              <a:t> </a:t>
            </a:r>
            <a:r>
              <a:rPr lang="fr-CA" dirty="0" err="1" smtClean="0"/>
              <a:t>contains</a:t>
            </a:r>
            <a:r>
              <a:rPr lang="fr-CA" dirty="0" smtClean="0"/>
              <a:t> an </a:t>
            </a:r>
            <a:r>
              <a:rPr lang="fr-CA" dirty="0" err="1" smtClean="0"/>
              <a:t>FMTactualdevelopement</a:t>
            </a:r>
            <a:r>
              <a:rPr lang="fr-CA" dirty="0" smtClean="0"/>
              <a:t>.</a:t>
            </a:r>
          </a:p>
          <a:p>
            <a:endParaRPr lang="fr-CA" dirty="0" smtClean="0"/>
          </a:p>
          <a:p>
            <a:endParaRPr lang="fr-CA" dirty="0"/>
          </a:p>
          <a:p>
            <a:endParaRPr lang="fr-CA" dirty="0" smtClean="0"/>
          </a:p>
        </p:txBody>
      </p:sp>
    </p:spTree>
    <p:extLst>
      <p:ext uri="{BB962C8B-B14F-4D97-AF65-F5344CB8AC3E}">
        <p14:creationId xmlns:p14="http://schemas.microsoft.com/office/powerpoint/2010/main" val="142051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FMTforest</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6" name="Image 5"/>
          <p:cNvPicPr>
            <a:picLocks noChangeAspect="1"/>
          </p:cNvPicPr>
          <p:nvPr/>
        </p:nvPicPr>
        <p:blipFill>
          <a:blip r:embed="rId4"/>
          <a:stretch>
            <a:fillRect/>
          </a:stretch>
        </p:blipFill>
        <p:spPr>
          <a:xfrm>
            <a:off x="1372608" y="1196752"/>
            <a:ext cx="8640960" cy="4536330"/>
          </a:xfrm>
          <a:prstGeom prst="rect">
            <a:avLst/>
          </a:prstGeom>
        </p:spPr>
      </p:pic>
      <p:sp>
        <p:nvSpPr>
          <p:cNvPr id="7" name="ZoneTexte 6"/>
          <p:cNvSpPr txBox="1"/>
          <p:nvPr/>
        </p:nvSpPr>
        <p:spPr>
          <a:xfrm>
            <a:off x="1536281" y="1834950"/>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8" name="ZoneTexte 7"/>
          <p:cNvSpPr txBox="1"/>
          <p:nvPr/>
        </p:nvSpPr>
        <p:spPr>
          <a:xfrm>
            <a:off x="3604402" y="1809931"/>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9" name="ZoneTexte 8"/>
          <p:cNvSpPr txBox="1"/>
          <p:nvPr/>
        </p:nvSpPr>
        <p:spPr>
          <a:xfrm>
            <a:off x="5743755" y="1820817"/>
            <a:ext cx="2033890" cy="307777"/>
          </a:xfrm>
          <a:prstGeom prst="rect">
            <a:avLst/>
          </a:prstGeom>
          <a:noFill/>
        </p:spPr>
        <p:txBody>
          <a:bodyPr wrap="none" rtlCol="0">
            <a:spAutoFit/>
          </a:bodyPr>
          <a:lstStyle/>
          <a:p>
            <a:r>
              <a:rPr lang="fr-CA" sz="1400" dirty="0" err="1" smtClean="0"/>
              <a:t>FMTactualdevelopment</a:t>
            </a:r>
            <a:endParaRPr lang="fr-CA" sz="1400" dirty="0"/>
          </a:p>
        </p:txBody>
      </p:sp>
    </p:spTree>
    <p:extLst>
      <p:ext uri="{BB962C8B-B14F-4D97-AF65-F5344CB8AC3E}">
        <p14:creationId xmlns:p14="http://schemas.microsoft.com/office/powerpoint/2010/main" val="10412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To </a:t>
            </a:r>
            <a:r>
              <a:rPr lang="fr-CA" dirty="0" err="1" smtClean="0"/>
              <a:t>get</a:t>
            </a:r>
            <a:r>
              <a:rPr lang="fr-CA" dirty="0" smtClean="0"/>
              <a:t> an </a:t>
            </a:r>
            <a:r>
              <a:rPr lang="fr-CA" dirty="0" err="1" smtClean="0"/>
              <a:t>FMTforest</a:t>
            </a:r>
            <a:r>
              <a:rPr lang="fr-CA" dirty="0" smtClean="0"/>
              <a:t> </a:t>
            </a:r>
            <a:r>
              <a:rPr lang="fr-CA" dirty="0" err="1" smtClean="0"/>
              <a:t>from</a:t>
            </a:r>
            <a:r>
              <a:rPr lang="fr-CA" dirty="0" smtClean="0"/>
              <a:t> the </a:t>
            </a:r>
            <a:r>
              <a:rPr lang="fr-CA" b="1" dirty="0" err="1" smtClean="0"/>
              <a:t>model’s</a:t>
            </a:r>
            <a:r>
              <a:rPr lang="fr-CA" b="1" dirty="0" smtClean="0"/>
              <a:t> </a:t>
            </a:r>
            <a:r>
              <a:rPr lang="fr-CA" b="1" dirty="0" err="1" smtClean="0"/>
              <a:t>map</a:t>
            </a:r>
            <a:r>
              <a:rPr lang="fr-CA" dirty="0" smtClean="0"/>
              <a:t> </a:t>
            </a:r>
            <a:r>
              <a:rPr lang="fr-CA" dirty="0" err="1" smtClean="0"/>
              <a:t>we</a:t>
            </a:r>
            <a:r>
              <a:rPr lang="fr-CA" dirty="0" smtClean="0"/>
              <a:t> </a:t>
            </a:r>
            <a:r>
              <a:rPr lang="fr-CA" dirty="0" err="1" smtClean="0"/>
              <a:t>can</a:t>
            </a:r>
            <a:r>
              <a:rPr lang="fr-CA" dirty="0" smtClean="0"/>
              <a:t> use </a:t>
            </a:r>
            <a:r>
              <a:rPr lang="fr-CA" dirty="0" err="1" smtClean="0"/>
              <a:t>those</a:t>
            </a:r>
            <a:r>
              <a:rPr lang="fr-CA" dirty="0" smtClean="0"/>
              <a:t> </a:t>
            </a:r>
            <a:r>
              <a:rPr lang="fr-CA" dirty="0" err="1" smtClean="0"/>
              <a:t>next</a:t>
            </a:r>
            <a:r>
              <a:rPr lang="fr-CA" dirty="0" smtClean="0"/>
              <a:t> </a:t>
            </a:r>
            <a:r>
              <a:rPr lang="fr-CA" dirty="0" err="1" smtClean="0"/>
              <a:t>functions</a:t>
            </a:r>
            <a:r>
              <a:rPr lang="fr-CA" dirty="0" smtClean="0"/>
              <a:t>  </a:t>
            </a:r>
            <a:r>
              <a:rPr lang="fr-CA" dirty="0" err="1" smtClean="0"/>
              <a:t>from</a:t>
            </a:r>
            <a:r>
              <a:rPr lang="fr-CA" dirty="0" smtClean="0"/>
              <a:t> the </a:t>
            </a:r>
            <a:r>
              <a:rPr lang="fr-CA" dirty="0" err="1" smtClean="0"/>
              <a:t>FMTareaparser</a:t>
            </a:r>
            <a:r>
              <a:rPr lang="fr-CA" dirty="0" smtClean="0"/>
              <a:t>.</a:t>
            </a:r>
          </a:p>
          <a:p>
            <a:endParaRPr lang="fr-CA" dirty="0" smtClean="0"/>
          </a:p>
          <a:p>
            <a:endParaRPr lang="fr-CA" dirty="0" smtClean="0"/>
          </a:p>
          <a:p>
            <a:endParaRPr lang="fr-CA" dirty="0"/>
          </a:p>
          <a:p>
            <a:endParaRPr lang="fr-CA" dirty="0" smtClean="0"/>
          </a:p>
        </p:txBody>
      </p:sp>
      <p:pic>
        <p:nvPicPr>
          <p:cNvPr id="4" name="Image 3"/>
          <p:cNvPicPr>
            <a:picLocks noChangeAspect="1"/>
          </p:cNvPicPr>
          <p:nvPr/>
        </p:nvPicPr>
        <p:blipFill>
          <a:blip r:embed="rId4"/>
          <a:stretch>
            <a:fillRect/>
          </a:stretch>
        </p:blipFill>
        <p:spPr>
          <a:xfrm>
            <a:off x="28057" y="2673896"/>
            <a:ext cx="12192000" cy="434069"/>
          </a:xfrm>
          <a:prstGeom prst="rect">
            <a:avLst/>
          </a:prstGeom>
        </p:spPr>
      </p:pic>
      <p:sp>
        <p:nvSpPr>
          <p:cNvPr id="5" name="Rectangle 4"/>
          <p:cNvSpPr/>
          <p:nvPr/>
        </p:nvSpPr>
        <p:spPr>
          <a:xfrm>
            <a:off x="-240704" y="2118047"/>
            <a:ext cx="8448600" cy="461665"/>
          </a:xfrm>
          <a:prstGeom prst="rect">
            <a:avLst/>
          </a:prstGeom>
        </p:spPr>
        <p:txBody>
          <a:bodyPr wrap="square">
            <a:spAutoFit/>
          </a:bodyPr>
          <a:lstStyle/>
          <a:p>
            <a:pPr lvl="2">
              <a:buFont typeface="Arial" panose="020B0604020202020204" pitchFamily="34" charset="0"/>
              <a:buChar char="•"/>
            </a:pPr>
            <a:r>
              <a:rPr lang="fr-CA" dirty="0" smtClean="0"/>
              <a:t>Reading </a:t>
            </a:r>
            <a:r>
              <a:rPr lang="fr-CA" dirty="0" err="1" smtClean="0"/>
              <a:t>from</a:t>
            </a:r>
            <a:r>
              <a:rPr lang="fr-CA" dirty="0" smtClean="0"/>
              <a:t> a </a:t>
            </a:r>
            <a:r>
              <a:rPr lang="fr-CA" dirty="0" err="1" smtClean="0"/>
              <a:t>existing</a:t>
            </a:r>
            <a:r>
              <a:rPr lang="fr-CA" dirty="0" smtClean="0"/>
              <a:t> </a:t>
            </a:r>
            <a:r>
              <a:rPr lang="fr-CA" b="1" dirty="0" err="1" smtClean="0"/>
              <a:t>shapefile</a:t>
            </a:r>
            <a:r>
              <a:rPr lang="fr-CA" b="1" dirty="0" smtClean="0"/>
              <a:t>.</a:t>
            </a:r>
            <a:endParaRPr lang="fr-CA" dirty="0"/>
          </a:p>
        </p:txBody>
      </p:sp>
      <p:sp>
        <p:nvSpPr>
          <p:cNvPr id="7" name="Rectangle 6"/>
          <p:cNvSpPr/>
          <p:nvPr/>
        </p:nvSpPr>
        <p:spPr>
          <a:xfrm>
            <a:off x="-246887" y="3396795"/>
            <a:ext cx="8448600" cy="461665"/>
          </a:xfrm>
          <a:prstGeom prst="rect">
            <a:avLst/>
          </a:prstGeom>
        </p:spPr>
        <p:txBody>
          <a:bodyPr wrap="square">
            <a:spAutoFit/>
          </a:bodyPr>
          <a:lstStyle/>
          <a:p>
            <a:pPr lvl="2">
              <a:buFont typeface="Arial" panose="020B0604020202020204" pitchFamily="34" charset="0"/>
              <a:buChar char="•"/>
            </a:pPr>
            <a:r>
              <a:rPr lang="fr-CA" dirty="0" smtClean="0"/>
              <a:t>Reading </a:t>
            </a:r>
            <a:r>
              <a:rPr lang="fr-CA" dirty="0" err="1" smtClean="0"/>
              <a:t>from</a:t>
            </a:r>
            <a:r>
              <a:rPr lang="fr-CA" dirty="0" smtClean="0"/>
              <a:t> </a:t>
            </a:r>
            <a:r>
              <a:rPr lang="fr-CA" dirty="0" err="1" smtClean="0"/>
              <a:t>existing</a:t>
            </a:r>
            <a:r>
              <a:rPr lang="fr-CA" dirty="0" smtClean="0"/>
              <a:t> </a:t>
            </a:r>
            <a:r>
              <a:rPr lang="fr-CA" b="1" dirty="0" smtClean="0"/>
              <a:t>rasters</a:t>
            </a:r>
            <a:r>
              <a:rPr lang="fr-CA" dirty="0" smtClean="0"/>
              <a:t>.</a:t>
            </a:r>
            <a:endParaRPr lang="fr-CA" dirty="0"/>
          </a:p>
        </p:txBody>
      </p:sp>
      <p:pic>
        <p:nvPicPr>
          <p:cNvPr id="8" name="Image 7"/>
          <p:cNvPicPr>
            <a:picLocks noChangeAspect="1"/>
          </p:cNvPicPr>
          <p:nvPr/>
        </p:nvPicPr>
        <p:blipFill>
          <a:blip r:embed="rId5"/>
          <a:stretch>
            <a:fillRect/>
          </a:stretch>
        </p:blipFill>
        <p:spPr>
          <a:xfrm>
            <a:off x="28057" y="4086780"/>
            <a:ext cx="12192000" cy="421221"/>
          </a:xfrm>
          <a:prstGeom prst="rect">
            <a:avLst/>
          </a:prstGeom>
        </p:spPr>
      </p:pic>
    </p:spTree>
    <p:extLst>
      <p:ext uri="{BB962C8B-B14F-4D97-AF65-F5344CB8AC3E}">
        <p14:creationId xmlns:p14="http://schemas.microsoft.com/office/powerpoint/2010/main" val="320323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New </a:t>
            </a:r>
            <a:r>
              <a:rPr lang="fr-FR" dirty="0" err="1" smtClean="0">
                <a:effectLst>
                  <a:outerShdw blurRad="38100" dist="38100" dir="2700000" algn="tl">
                    <a:srgbClr val="000000">
                      <a:alpha val="43137"/>
                    </a:srgbClr>
                  </a:outerShdw>
                </a:effectLst>
                <a:cs typeface="Arial" panose="020B0604020202020204" pitchFamily="34" charset="0"/>
              </a:rPr>
              <a:t>features</a:t>
            </a:r>
            <a:r>
              <a:rPr lang="fr-FR" dirty="0" smtClean="0">
                <a:effectLst>
                  <a:outerShdw blurRad="38100" dist="38100" dir="2700000" algn="tl">
                    <a:srgbClr val="000000">
                      <a:alpha val="43137"/>
                    </a:srgbClr>
                  </a:outerShdw>
                </a:effectLst>
                <a:cs typeface="Arial" panose="020B0604020202020204" pitchFamily="34" charset="0"/>
              </a:rPr>
              <a:t> to come…</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6</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User interface </a:t>
            </a:r>
            <a:r>
              <a:rPr lang="fr-CA" sz="2000" b="1" dirty="0" err="1" smtClean="0"/>
              <a:t>exposing</a:t>
            </a:r>
            <a:r>
              <a:rPr lang="fr-CA" sz="2000" b="1" dirty="0" smtClean="0"/>
              <a:t> </a:t>
            </a:r>
            <a:r>
              <a:rPr lang="fr-CA" sz="2000" b="1" dirty="0" err="1" smtClean="0"/>
              <a:t>some</a:t>
            </a:r>
            <a:r>
              <a:rPr lang="fr-CA" sz="2000" b="1" dirty="0" smtClean="0"/>
              <a:t> </a:t>
            </a:r>
            <a:r>
              <a:rPr lang="fr-CA" sz="2000" b="1" dirty="0" err="1" smtClean="0"/>
              <a:t>functionalities</a:t>
            </a:r>
            <a:r>
              <a:rPr lang="fr-CA" sz="2000" b="1" dirty="0" smtClean="0"/>
              <a:t> to </a:t>
            </a:r>
            <a:r>
              <a:rPr lang="fr-CA" sz="2000" b="1" dirty="0" err="1" smtClean="0"/>
              <a:t>our</a:t>
            </a:r>
            <a:r>
              <a:rPr lang="fr-CA" sz="2000" b="1" dirty="0" smtClean="0"/>
              <a:t> </a:t>
            </a:r>
            <a:r>
              <a:rPr lang="fr-CA" sz="2000" b="1" dirty="0" err="1" smtClean="0"/>
              <a:t>analysts</a:t>
            </a:r>
            <a:r>
              <a:rPr lang="fr-CA" sz="2000" b="1" dirty="0" smtClean="0"/>
              <a:t> to </a:t>
            </a:r>
            <a:r>
              <a:rPr lang="fr-CA" sz="2000" b="1" dirty="0" err="1" smtClean="0"/>
              <a:t>facilitate</a:t>
            </a:r>
            <a:r>
              <a:rPr lang="fr-CA" sz="2000" b="1" dirty="0" smtClean="0"/>
              <a:t> the usage of GCBM </a:t>
            </a:r>
            <a:r>
              <a:rPr lang="fr-CA" sz="2000" b="1" dirty="0" err="1" smtClean="0"/>
              <a:t>with</a:t>
            </a:r>
            <a:r>
              <a:rPr lang="fr-CA" sz="2000" b="1" dirty="0" smtClean="0"/>
              <a:t> FMT (not </a:t>
            </a:r>
            <a:r>
              <a:rPr lang="fr-CA" sz="2000" b="1" dirty="0" err="1" smtClean="0"/>
              <a:t>opensource</a:t>
            </a:r>
            <a:r>
              <a:rPr lang="fr-CA" sz="2000" b="1" dirty="0" smtClean="0"/>
              <a:t>).</a:t>
            </a:r>
            <a:endParaRPr lang="fr-CA" sz="2000" dirty="0" smtClean="0"/>
          </a:p>
          <a:p>
            <a:pPr lvl="1">
              <a:buFont typeface="Arial" panose="020B0604020202020204" pitchFamily="34" charset="0"/>
              <a:buChar char="•"/>
            </a:pPr>
            <a:r>
              <a:rPr lang="fr-CA" sz="2000" dirty="0" err="1" smtClean="0"/>
              <a:t>Work</a:t>
            </a:r>
            <a:r>
              <a:rPr lang="fr-CA" sz="2000" dirty="0" smtClean="0"/>
              <a:t> in </a:t>
            </a:r>
            <a:r>
              <a:rPr lang="fr-CA" sz="2000" dirty="0" err="1" smtClean="0"/>
              <a:t>patnership</a:t>
            </a:r>
            <a:r>
              <a:rPr lang="fr-CA" sz="2000" dirty="0" smtClean="0"/>
              <a:t> </a:t>
            </a:r>
            <a:r>
              <a:rPr lang="fr-CA" sz="2000" dirty="0" err="1" smtClean="0"/>
              <a:t>with</a:t>
            </a:r>
            <a:r>
              <a:rPr lang="fr-CA" sz="2000" dirty="0" smtClean="0"/>
              <a:t> </a:t>
            </a:r>
            <a:r>
              <a:rPr lang="fr-CA" sz="2000" dirty="0" err="1" smtClean="0"/>
              <a:t>region</a:t>
            </a:r>
            <a:r>
              <a:rPr lang="fr-CA" sz="2000" dirty="0" smtClean="0"/>
              <a:t> 02.</a:t>
            </a:r>
          </a:p>
          <a:p>
            <a:pPr marL="0" indent="0"/>
            <a:r>
              <a:rPr lang="fr-CA" sz="2000" b="1" dirty="0" err="1" smtClean="0"/>
              <a:t>Spatialy</a:t>
            </a:r>
            <a:r>
              <a:rPr lang="fr-CA" sz="2000" b="1" dirty="0" smtClean="0"/>
              <a:t> explicit </a:t>
            </a:r>
            <a:r>
              <a:rPr lang="fr-CA" sz="2000" b="1" dirty="0" err="1" smtClean="0"/>
              <a:t>optimization</a:t>
            </a:r>
            <a:endParaRPr lang="fr-CA" sz="2000" b="1" dirty="0" smtClean="0"/>
          </a:p>
          <a:p>
            <a:pPr lvl="1">
              <a:buFont typeface="Arial" panose="020B0604020202020204" pitchFamily="34" charset="0"/>
              <a:buChar char="•"/>
            </a:pPr>
            <a:r>
              <a:rPr lang="fr-CA" sz="2000" dirty="0" smtClean="0"/>
              <a:t>An </a:t>
            </a:r>
            <a:r>
              <a:rPr lang="fr-CA" sz="2000" dirty="0" err="1" smtClean="0"/>
              <a:t>expirimental</a:t>
            </a:r>
            <a:r>
              <a:rPr lang="fr-CA" sz="2000" dirty="0" smtClean="0"/>
              <a:t> </a:t>
            </a:r>
            <a:r>
              <a:rPr lang="fr-CA" sz="2000" dirty="0" err="1" smtClean="0"/>
              <a:t>project</a:t>
            </a:r>
            <a:r>
              <a:rPr lang="fr-CA" sz="2000" dirty="0" smtClean="0"/>
              <a:t> gave the </a:t>
            </a:r>
            <a:r>
              <a:rPr lang="fr-CA" sz="2000" dirty="0" err="1" smtClean="0"/>
              <a:t>opportunity</a:t>
            </a:r>
            <a:r>
              <a:rPr lang="fr-CA" sz="2000" dirty="0" smtClean="0"/>
              <a:t> </a:t>
            </a:r>
            <a:r>
              <a:rPr lang="fr-CA" sz="2000" dirty="0"/>
              <a:t>t</a:t>
            </a:r>
            <a:r>
              <a:rPr lang="fr-CA" sz="2000" dirty="0" smtClean="0"/>
              <a:t>o setup a </a:t>
            </a:r>
            <a:r>
              <a:rPr lang="fr-CA" sz="2000" dirty="0" err="1" smtClean="0"/>
              <a:t>simulated</a:t>
            </a:r>
            <a:r>
              <a:rPr lang="fr-CA" sz="2000" dirty="0" smtClean="0"/>
              <a:t> </a:t>
            </a:r>
            <a:r>
              <a:rPr lang="fr-CA" sz="2000" dirty="0" err="1" smtClean="0"/>
              <a:t>annealing</a:t>
            </a:r>
            <a:r>
              <a:rPr lang="fr-CA" sz="2000" dirty="0" smtClean="0"/>
              <a:t> </a:t>
            </a:r>
            <a:r>
              <a:rPr lang="fr-CA" sz="2000" dirty="0" err="1" smtClean="0"/>
              <a:t>framework</a:t>
            </a:r>
            <a:r>
              <a:rPr lang="fr-CA" sz="2000" dirty="0" smtClean="0"/>
              <a:t> in FMT to do </a:t>
            </a:r>
            <a:r>
              <a:rPr lang="fr-CA" sz="2000" dirty="0" err="1" smtClean="0"/>
              <a:t>spatially</a:t>
            </a:r>
            <a:r>
              <a:rPr lang="fr-CA" sz="2000" dirty="0" smtClean="0"/>
              <a:t> explicit </a:t>
            </a:r>
            <a:r>
              <a:rPr lang="fr-CA" sz="2000" dirty="0" err="1" smtClean="0"/>
              <a:t>optimization</a:t>
            </a:r>
            <a:r>
              <a:rPr lang="fr-CA" sz="2000" dirty="0" smtClean="0"/>
              <a:t>. </a:t>
            </a:r>
            <a:r>
              <a:rPr lang="fr-CA" sz="2000" dirty="0" err="1" smtClean="0"/>
              <a:t>There’s</a:t>
            </a:r>
            <a:r>
              <a:rPr lang="fr-CA" sz="2000" dirty="0" smtClean="0"/>
              <a:t> </a:t>
            </a:r>
            <a:r>
              <a:rPr lang="fr-CA" sz="2000" dirty="0" err="1" smtClean="0"/>
              <a:t>still</a:t>
            </a:r>
            <a:r>
              <a:rPr lang="fr-CA" sz="2000" dirty="0" smtClean="0"/>
              <a:t> </a:t>
            </a:r>
            <a:r>
              <a:rPr lang="fr-CA" sz="2000" dirty="0" err="1" smtClean="0"/>
              <a:t>alot</a:t>
            </a:r>
            <a:r>
              <a:rPr lang="fr-CA" sz="2000" dirty="0" smtClean="0"/>
              <a:t> of </a:t>
            </a:r>
            <a:r>
              <a:rPr lang="fr-CA" sz="2000" dirty="0" err="1" smtClean="0"/>
              <a:t>work</a:t>
            </a:r>
            <a:r>
              <a:rPr lang="fr-CA" sz="2000" dirty="0" smtClean="0"/>
              <a:t> to do </a:t>
            </a:r>
            <a:r>
              <a:rPr lang="fr-CA" sz="2000" dirty="0" err="1" smtClean="0"/>
              <a:t>there</a:t>
            </a:r>
            <a:r>
              <a:rPr lang="fr-CA" sz="2000" dirty="0" smtClean="0"/>
              <a:t>.</a:t>
            </a:r>
            <a:endParaRPr lang="fr-CA" sz="2000" dirty="0"/>
          </a:p>
          <a:p>
            <a:pPr marL="0" indent="0"/>
            <a:r>
              <a:rPr lang="fr-CA" sz="2000" b="1" dirty="0" err="1" smtClean="0"/>
              <a:t>Spatially</a:t>
            </a:r>
            <a:r>
              <a:rPr lang="fr-CA" sz="2000" b="1" dirty="0" smtClean="0"/>
              <a:t> explicit </a:t>
            </a:r>
            <a:r>
              <a:rPr lang="fr-CA" sz="2000" b="1" dirty="0" err="1" smtClean="0"/>
              <a:t>replanning</a:t>
            </a:r>
            <a:endParaRPr lang="fr-CA" sz="2000" b="1" dirty="0" smtClean="0"/>
          </a:p>
          <a:p>
            <a:pPr lvl="1">
              <a:buFont typeface="Arial" panose="020B0604020202020204" pitchFamily="34" charset="0"/>
              <a:buChar char="•"/>
            </a:pPr>
            <a:r>
              <a:rPr lang="fr-CA" sz="2000" dirty="0" smtClean="0"/>
              <a:t>The </a:t>
            </a:r>
            <a:r>
              <a:rPr lang="fr-CA" sz="2000" dirty="0" err="1" smtClean="0"/>
              <a:t>follow</a:t>
            </a:r>
            <a:r>
              <a:rPr lang="fr-CA" sz="2000" dirty="0" smtClean="0"/>
              <a:t> up of the </a:t>
            </a:r>
            <a:r>
              <a:rPr lang="fr-CA" sz="2000" dirty="0" err="1" smtClean="0"/>
              <a:t>spatialy</a:t>
            </a:r>
            <a:r>
              <a:rPr lang="fr-CA" sz="2000" dirty="0" smtClean="0"/>
              <a:t> </a:t>
            </a:r>
            <a:r>
              <a:rPr lang="fr-CA" sz="2000" dirty="0" err="1" smtClean="0"/>
              <a:t>reference</a:t>
            </a:r>
            <a:r>
              <a:rPr lang="fr-CA" sz="2000" dirty="0" smtClean="0"/>
              <a:t> </a:t>
            </a:r>
            <a:r>
              <a:rPr lang="fr-CA" sz="2000" dirty="0" err="1" smtClean="0"/>
              <a:t>replanning</a:t>
            </a:r>
            <a:r>
              <a:rPr lang="fr-CA" sz="2000" dirty="0" smtClean="0"/>
              <a:t> </a:t>
            </a:r>
            <a:r>
              <a:rPr lang="fr-CA" sz="2000" dirty="0" err="1" smtClean="0"/>
              <a:t>methods</a:t>
            </a:r>
            <a:r>
              <a:rPr lang="fr-CA" sz="2000" dirty="0" smtClean="0"/>
              <a:t> </a:t>
            </a:r>
            <a:r>
              <a:rPr lang="fr-CA" sz="2000" dirty="0" err="1" smtClean="0"/>
              <a:t>that</a:t>
            </a:r>
            <a:r>
              <a:rPr lang="fr-CA" sz="2000" dirty="0" smtClean="0"/>
              <a:t> </a:t>
            </a:r>
            <a:r>
              <a:rPr lang="fr-CA" sz="2000" dirty="0" err="1" smtClean="0"/>
              <a:t>could</a:t>
            </a:r>
            <a:r>
              <a:rPr lang="fr-CA" sz="2000" dirty="0" smtClean="0"/>
              <a:t> </a:t>
            </a:r>
            <a:r>
              <a:rPr lang="fr-CA" sz="2000" dirty="0" err="1" smtClean="0"/>
              <a:t>potentialy</a:t>
            </a:r>
            <a:r>
              <a:rPr lang="fr-CA" sz="2000" dirty="0" smtClean="0"/>
              <a:t> </a:t>
            </a:r>
            <a:r>
              <a:rPr lang="fr-CA" sz="2000" dirty="0" err="1" smtClean="0"/>
              <a:t>be</a:t>
            </a:r>
            <a:r>
              <a:rPr lang="fr-CA" sz="2000" dirty="0" smtClean="0"/>
              <a:t> </a:t>
            </a:r>
            <a:r>
              <a:rPr lang="fr-CA" sz="2000" dirty="0" err="1" smtClean="0"/>
              <a:t>used</a:t>
            </a:r>
            <a:r>
              <a:rPr lang="fr-CA" sz="2000" dirty="0" smtClean="0"/>
              <a:t> to </a:t>
            </a:r>
            <a:r>
              <a:rPr lang="fr-CA" sz="2000" dirty="0" err="1" smtClean="0"/>
              <a:t>solve</a:t>
            </a:r>
            <a:r>
              <a:rPr lang="fr-CA" sz="2000" dirty="0" smtClean="0"/>
              <a:t> </a:t>
            </a:r>
            <a:r>
              <a:rPr lang="fr-CA" sz="2000" dirty="0" err="1" smtClean="0"/>
              <a:t>tactic</a:t>
            </a:r>
            <a:r>
              <a:rPr lang="fr-CA" sz="2000" dirty="0" smtClean="0"/>
              <a:t> </a:t>
            </a:r>
            <a:r>
              <a:rPr lang="fr-CA" sz="2000" dirty="0" err="1" smtClean="0"/>
              <a:t>forest</a:t>
            </a:r>
            <a:r>
              <a:rPr lang="fr-CA" sz="2000" dirty="0" smtClean="0"/>
              <a:t> planning model </a:t>
            </a:r>
            <a:r>
              <a:rPr lang="fr-CA" sz="2000" dirty="0" err="1" smtClean="0"/>
              <a:t>within</a:t>
            </a:r>
            <a:r>
              <a:rPr lang="fr-CA" sz="2000" dirty="0" smtClean="0"/>
              <a:t> the </a:t>
            </a:r>
            <a:r>
              <a:rPr lang="fr-CA" sz="2000" dirty="0" err="1" smtClean="0"/>
              <a:t>replanning</a:t>
            </a:r>
            <a:r>
              <a:rPr lang="fr-CA" sz="2000" dirty="0" smtClean="0"/>
              <a:t> </a:t>
            </a:r>
            <a:r>
              <a:rPr lang="fr-CA" sz="2000" dirty="0" err="1" smtClean="0"/>
              <a:t>process</a:t>
            </a:r>
            <a:r>
              <a:rPr lang="fr-CA" sz="2000" dirty="0" smtClean="0"/>
              <a:t>.</a:t>
            </a:r>
          </a:p>
          <a:p>
            <a:pPr marL="0" indent="0"/>
            <a:r>
              <a:rPr lang="fr-CA" sz="2000" b="1" dirty="0" smtClean="0"/>
              <a:t>Output value </a:t>
            </a:r>
            <a:r>
              <a:rPr lang="fr-CA" sz="2000" b="1" dirty="0" err="1" smtClean="0"/>
              <a:t>generation</a:t>
            </a:r>
            <a:r>
              <a:rPr lang="fr-CA" sz="2000" b="1" dirty="0" smtClean="0"/>
              <a:t> (</a:t>
            </a:r>
            <a:r>
              <a:rPr lang="fr-CA" sz="2000" b="1" dirty="0" err="1" smtClean="0"/>
              <a:t>into</a:t>
            </a:r>
            <a:r>
              <a:rPr lang="fr-CA" sz="2000" b="1" dirty="0" smtClean="0"/>
              <a:t> a </a:t>
            </a:r>
            <a:r>
              <a:rPr lang="fr-CA" sz="2000" b="1" dirty="0" err="1" smtClean="0"/>
              <a:t>database</a:t>
            </a:r>
            <a:r>
              <a:rPr lang="fr-CA" sz="2000" b="1" dirty="0" smtClean="0"/>
              <a:t>) </a:t>
            </a:r>
            <a:r>
              <a:rPr lang="fr-CA" sz="2000" b="1" dirty="0" err="1" smtClean="0"/>
              <a:t>based</a:t>
            </a:r>
            <a:r>
              <a:rPr lang="fr-CA" sz="2000" b="1" dirty="0" smtClean="0"/>
              <a:t> on </a:t>
            </a:r>
            <a:r>
              <a:rPr lang="fr-CA" sz="2000" b="1" dirty="0" err="1" smtClean="0"/>
              <a:t>actual</a:t>
            </a:r>
            <a:r>
              <a:rPr lang="fr-CA" sz="2000" b="1" dirty="0" smtClean="0"/>
              <a:t> solutions</a:t>
            </a:r>
          </a:p>
        </p:txBody>
      </p:sp>
    </p:spTree>
    <p:extLst>
      <p:ext uri="{BB962C8B-B14F-4D97-AF65-F5344CB8AC3E}">
        <p14:creationId xmlns:p14="http://schemas.microsoft.com/office/powerpoint/2010/main" val="156426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The </a:t>
            </a:r>
            <a:r>
              <a:rPr lang="fr-CA" dirty="0" err="1" smtClean="0"/>
              <a:t>intial</a:t>
            </a:r>
            <a:r>
              <a:rPr lang="fr-CA" dirty="0" smtClean="0"/>
              <a:t> </a:t>
            </a:r>
            <a:r>
              <a:rPr lang="fr-CA" dirty="0" err="1" smtClean="0"/>
              <a:t>forest</a:t>
            </a:r>
            <a:r>
              <a:rPr lang="fr-CA" dirty="0" smtClean="0"/>
              <a:t> stade </a:t>
            </a:r>
            <a:r>
              <a:rPr lang="fr-CA" dirty="0" err="1" smtClean="0"/>
              <a:t>needs</a:t>
            </a:r>
            <a:r>
              <a:rPr lang="fr-CA" dirty="0" smtClean="0"/>
              <a:t> to </a:t>
            </a:r>
            <a:r>
              <a:rPr lang="fr-CA" dirty="0" err="1" smtClean="0"/>
              <a:t>be</a:t>
            </a:r>
            <a:r>
              <a:rPr lang="fr-CA" dirty="0" smtClean="0"/>
              <a:t> set to the </a:t>
            </a:r>
            <a:r>
              <a:rPr lang="fr-CA" dirty="0" err="1" smtClean="0"/>
              <a:t>FMTsesmodel</a:t>
            </a:r>
            <a:r>
              <a:rPr lang="fr-CA" dirty="0" smtClean="0"/>
              <a:t>.</a:t>
            </a:r>
          </a:p>
          <a:p>
            <a:endParaRPr lang="fr-CA" dirty="0"/>
          </a:p>
          <a:p>
            <a:endParaRPr lang="fr-CA" dirty="0" smtClean="0"/>
          </a:p>
        </p:txBody>
      </p:sp>
      <p:sp>
        <p:nvSpPr>
          <p:cNvPr id="9" name="Rectangle 8"/>
          <p:cNvSpPr/>
          <p:nvPr/>
        </p:nvSpPr>
        <p:spPr>
          <a:xfrm>
            <a:off x="-96688" y="1671191"/>
            <a:ext cx="8448600" cy="461665"/>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can</a:t>
            </a:r>
            <a:r>
              <a:rPr lang="fr-CA" dirty="0" smtClean="0"/>
              <a:t> do </a:t>
            </a:r>
            <a:r>
              <a:rPr lang="fr-CA" dirty="0" err="1" smtClean="0"/>
              <a:t>so</a:t>
            </a:r>
            <a:r>
              <a:rPr lang="fr-CA" dirty="0" smtClean="0"/>
              <a:t> </a:t>
            </a:r>
            <a:r>
              <a:rPr lang="fr-CA" dirty="0" err="1" smtClean="0"/>
              <a:t>using</a:t>
            </a:r>
            <a:r>
              <a:rPr lang="fr-CA" dirty="0" smtClean="0"/>
              <a:t> </a:t>
            </a:r>
            <a:r>
              <a:rPr lang="fr-CA" dirty="0" err="1" smtClean="0"/>
              <a:t>this</a:t>
            </a:r>
            <a:r>
              <a:rPr lang="fr-CA" dirty="0" smtClean="0"/>
              <a:t> </a:t>
            </a:r>
            <a:r>
              <a:rPr lang="fr-CA" dirty="0" err="1" smtClean="0"/>
              <a:t>function</a:t>
            </a:r>
            <a:r>
              <a:rPr lang="fr-CA" dirty="0" smtClean="0"/>
              <a:t> </a:t>
            </a:r>
            <a:r>
              <a:rPr lang="fr-CA" dirty="0" err="1" smtClean="0"/>
              <a:t>from</a:t>
            </a:r>
            <a:r>
              <a:rPr lang="fr-CA" dirty="0" smtClean="0"/>
              <a:t> </a:t>
            </a:r>
            <a:r>
              <a:rPr lang="fr-CA" dirty="0" err="1" smtClean="0"/>
              <a:t>FMTsesmodel</a:t>
            </a:r>
            <a:r>
              <a:rPr lang="fr-CA" dirty="0" smtClean="0"/>
              <a:t>.</a:t>
            </a:r>
            <a:endParaRPr lang="fr-CA" dirty="0"/>
          </a:p>
        </p:txBody>
      </p:sp>
      <p:pic>
        <p:nvPicPr>
          <p:cNvPr id="6" name="Image 5"/>
          <p:cNvPicPr>
            <a:picLocks noChangeAspect="1"/>
          </p:cNvPicPr>
          <p:nvPr/>
        </p:nvPicPr>
        <p:blipFill>
          <a:blip r:embed="rId4"/>
          <a:stretch>
            <a:fillRect/>
          </a:stretch>
        </p:blipFill>
        <p:spPr>
          <a:xfrm>
            <a:off x="407368" y="2212654"/>
            <a:ext cx="6944308" cy="538657"/>
          </a:xfrm>
          <a:prstGeom prst="rect">
            <a:avLst/>
          </a:prstGeom>
        </p:spPr>
      </p:pic>
    </p:spTree>
    <p:extLst>
      <p:ext uri="{BB962C8B-B14F-4D97-AF65-F5344CB8AC3E}">
        <p14:creationId xmlns:p14="http://schemas.microsoft.com/office/powerpoint/2010/main" val="236952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New </a:t>
            </a:r>
            <a:r>
              <a:rPr lang="fr-CA" i="1" dirty="0" smtClean="0">
                <a:effectLst>
                  <a:outerShdw blurRad="38100" dist="38100" dir="2700000" algn="tl">
                    <a:srgbClr val="000000">
                      <a:alpha val="43137"/>
                    </a:srgbClr>
                  </a:outerShdw>
                </a:effectLst>
                <a:cs typeface="Arial" panose="020B0604020202020204" pitchFamily="34" charset="0"/>
              </a:rPr>
              <a:t>keywords</a:t>
            </a:r>
            <a:r>
              <a:rPr lang="fr-CA" dirty="0" smtClean="0">
                <a:effectLst>
                  <a:outerShdw blurRad="38100" dist="38100" dir="2700000" algn="tl">
                    <a:srgbClr val="000000">
                      <a:alpha val="43137"/>
                    </a:srgbClr>
                  </a:outerShdw>
                </a:effectLst>
                <a:cs typeface="Arial" panose="020B0604020202020204" pitchFamily="34" charset="0"/>
              </a:rPr>
              <a:t> for </a:t>
            </a:r>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explicit </a:t>
            </a:r>
            <a:r>
              <a:rPr lang="fr-CA" dirty="0" err="1" smtClean="0">
                <a:effectLst>
                  <a:outerShdw blurRad="38100" dist="38100" dir="2700000" algn="tl">
                    <a:srgbClr val="000000">
                      <a:alpha val="43137"/>
                    </a:srgbClr>
                  </a:outerShdw>
                </a:effectLst>
                <a:cs typeface="Arial" panose="020B0604020202020204" pitchFamily="34" charset="0"/>
              </a:rPr>
              <a:t>models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To </a:t>
            </a:r>
            <a:r>
              <a:rPr lang="fr-CA" dirty="0" err="1" smtClean="0"/>
              <a:t>be</a:t>
            </a:r>
            <a:r>
              <a:rPr lang="fr-CA" dirty="0" smtClean="0"/>
              <a:t> able to use spatial </a:t>
            </a:r>
            <a:r>
              <a:rPr lang="fr-CA" dirty="0" err="1" smtClean="0"/>
              <a:t>constraints</a:t>
            </a:r>
            <a:r>
              <a:rPr lang="fr-CA" dirty="0" smtClean="0"/>
              <a:t> </a:t>
            </a:r>
            <a:r>
              <a:rPr lang="fr-CA" dirty="0" err="1" smtClean="0"/>
              <a:t>which</a:t>
            </a:r>
            <a:r>
              <a:rPr lang="fr-CA" dirty="0" smtClean="0"/>
              <a:t> are not </a:t>
            </a:r>
            <a:r>
              <a:rPr lang="fr-CA" dirty="0" err="1" smtClean="0"/>
              <a:t>originally</a:t>
            </a:r>
            <a:r>
              <a:rPr lang="fr-CA" dirty="0" smtClean="0"/>
              <a:t> </a:t>
            </a:r>
            <a:r>
              <a:rPr lang="fr-CA" dirty="0" err="1" smtClean="0"/>
              <a:t>taken</a:t>
            </a:r>
            <a:r>
              <a:rPr lang="fr-CA" dirty="0" smtClean="0"/>
              <a:t> </a:t>
            </a:r>
            <a:r>
              <a:rPr lang="fr-CA" dirty="0" err="1" smtClean="0"/>
              <a:t>into</a:t>
            </a:r>
            <a:r>
              <a:rPr lang="fr-CA" dirty="0" smtClean="0"/>
              <a:t> </a:t>
            </a:r>
            <a:r>
              <a:rPr lang="fr-CA" dirty="0" err="1" smtClean="0"/>
              <a:t>account</a:t>
            </a:r>
            <a:r>
              <a:rPr lang="fr-CA" dirty="0" smtClean="0"/>
              <a:t> </a:t>
            </a:r>
            <a:r>
              <a:rPr lang="fr-CA" dirty="0" err="1" smtClean="0"/>
              <a:t>from</a:t>
            </a:r>
            <a:r>
              <a:rPr lang="fr-CA" dirty="0" smtClean="0"/>
              <a:t> a </a:t>
            </a:r>
            <a:r>
              <a:rPr lang="fr-CA" dirty="0" err="1" smtClean="0"/>
              <a:t>regular</a:t>
            </a:r>
            <a:r>
              <a:rPr lang="fr-CA" dirty="0" smtClean="0"/>
              <a:t> </a:t>
            </a:r>
            <a:r>
              <a:rPr lang="fr-CA" dirty="0" err="1" smtClean="0"/>
              <a:t>FMTmodel</a:t>
            </a:r>
            <a:r>
              <a:rPr lang="fr-CA" dirty="0" smtClean="0"/>
              <a:t>, </a:t>
            </a:r>
            <a:r>
              <a:rPr lang="fr-CA" dirty="0" err="1" smtClean="0"/>
              <a:t>we</a:t>
            </a:r>
            <a:r>
              <a:rPr lang="fr-CA" dirty="0" smtClean="0"/>
              <a:t> </a:t>
            </a:r>
            <a:r>
              <a:rPr lang="fr-CA" dirty="0" err="1" smtClean="0"/>
              <a:t>implemented</a:t>
            </a:r>
            <a:r>
              <a:rPr lang="fr-CA" dirty="0" smtClean="0"/>
              <a:t> </a:t>
            </a:r>
            <a:r>
              <a:rPr lang="fr-CA" dirty="0" err="1" smtClean="0"/>
              <a:t>two</a:t>
            </a:r>
            <a:r>
              <a:rPr lang="fr-CA" dirty="0" smtClean="0"/>
              <a:t> new keywords </a:t>
            </a:r>
            <a:r>
              <a:rPr lang="fr-CA" dirty="0" err="1" smtClean="0"/>
              <a:t>that</a:t>
            </a:r>
            <a:r>
              <a:rPr lang="fr-CA" dirty="0" smtClean="0"/>
              <a:t> the user </a:t>
            </a:r>
            <a:r>
              <a:rPr lang="fr-CA" dirty="0" err="1" smtClean="0"/>
              <a:t>can</a:t>
            </a:r>
            <a:r>
              <a:rPr lang="fr-CA" dirty="0" smtClean="0"/>
              <a:t> use in the </a:t>
            </a:r>
            <a:r>
              <a:rPr lang="fr-CA" b="1" dirty="0" err="1" smtClean="0"/>
              <a:t>optimize</a:t>
            </a:r>
            <a:r>
              <a:rPr lang="fr-CA" dirty="0" smtClean="0"/>
              <a:t> section.</a:t>
            </a:r>
          </a:p>
          <a:p>
            <a:endParaRPr lang="fr-CA" dirty="0" smtClean="0"/>
          </a:p>
          <a:p>
            <a:r>
              <a:rPr lang="fr-CA" b="1" dirty="0" smtClean="0"/>
              <a:t>_SIZE</a:t>
            </a:r>
          </a:p>
          <a:p>
            <a:endParaRPr lang="fr-CA" dirty="0" smtClean="0"/>
          </a:p>
          <a:p>
            <a:r>
              <a:rPr lang="fr-CA" b="1" dirty="0" smtClean="0"/>
              <a:t>_ADJACENCY</a:t>
            </a:r>
          </a:p>
          <a:p>
            <a:endParaRPr lang="fr-CA" dirty="0"/>
          </a:p>
          <a:p>
            <a:endParaRPr lang="fr-CA" dirty="0" smtClean="0"/>
          </a:p>
          <a:p>
            <a:endParaRPr lang="fr-CA" dirty="0" smtClean="0"/>
          </a:p>
          <a:p>
            <a:endParaRPr lang="fr-CA" dirty="0"/>
          </a:p>
          <a:p>
            <a:endParaRPr lang="fr-CA" dirty="0" smtClean="0"/>
          </a:p>
        </p:txBody>
      </p:sp>
    </p:spTree>
    <p:extLst>
      <p:ext uri="{BB962C8B-B14F-4D97-AF65-F5344CB8AC3E}">
        <p14:creationId xmlns:p14="http://schemas.microsoft.com/office/powerpoint/2010/main" val="8277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189903" cy="3744416"/>
          </a:xfrm>
        </p:spPr>
        <p:txBody>
          <a:bodyPr/>
          <a:lstStyle/>
          <a:p>
            <a:r>
              <a:rPr lang="fr-CA" dirty="0" err="1" smtClean="0"/>
              <a:t>Here’s</a:t>
            </a:r>
            <a:r>
              <a:rPr lang="fr-CA" dirty="0" smtClean="0"/>
              <a:t> an </a:t>
            </a:r>
            <a:r>
              <a:rPr lang="fr-CA" dirty="0" err="1" smtClean="0"/>
              <a:t>example</a:t>
            </a:r>
            <a:r>
              <a:rPr lang="fr-CA" dirty="0" smtClean="0"/>
              <a:t> of the usage of the _SIZE keyword:</a:t>
            </a:r>
          </a:p>
          <a:p>
            <a:endParaRPr lang="fr-CA" dirty="0" smtClean="0"/>
          </a:p>
          <a:p>
            <a:r>
              <a:rPr lang="fr-CA" dirty="0" smtClean="0"/>
              <a:t>_SIZE(</a:t>
            </a:r>
            <a:r>
              <a:rPr lang="fr-CA" dirty="0" smtClean="0">
                <a:solidFill>
                  <a:srgbClr val="FF0000"/>
                </a:solidFill>
              </a:rPr>
              <a:t>ACTION</a:t>
            </a:r>
            <a:r>
              <a:rPr lang="fr-CA" dirty="0" smtClean="0"/>
              <a:t>*, </a:t>
            </a:r>
            <a:r>
              <a:rPr lang="fr-CA" dirty="0" smtClean="0">
                <a:solidFill>
                  <a:srgbClr val="FF0000"/>
                </a:solidFill>
              </a:rPr>
              <a:t>NEIGHBORSIZE</a:t>
            </a:r>
            <a:r>
              <a:rPr lang="fr-CA" dirty="0" smtClean="0"/>
              <a:t>) &gt;= </a:t>
            </a:r>
            <a:r>
              <a:rPr lang="fr-CA" dirty="0" smtClean="0">
                <a:solidFill>
                  <a:srgbClr val="FF0000"/>
                </a:solidFill>
              </a:rPr>
              <a:t>SIZE IN PIXELS PERIODS</a:t>
            </a:r>
            <a:r>
              <a:rPr lang="fr-CA" dirty="0" smtClean="0"/>
              <a:t>**</a:t>
            </a:r>
          </a:p>
          <a:p>
            <a:endParaRPr lang="fr-CA" dirty="0"/>
          </a:p>
          <a:p>
            <a:r>
              <a:rPr lang="fr-CA" dirty="0" smtClean="0"/>
              <a:t>*Can </a:t>
            </a:r>
            <a:r>
              <a:rPr lang="fr-CA" dirty="0" err="1" smtClean="0"/>
              <a:t>also</a:t>
            </a:r>
            <a:r>
              <a:rPr lang="fr-CA" dirty="0" smtClean="0"/>
              <a:t> </a:t>
            </a:r>
            <a:r>
              <a:rPr lang="fr-CA" dirty="0" err="1" smtClean="0"/>
              <a:t>be</a:t>
            </a:r>
            <a:r>
              <a:rPr lang="fr-CA" dirty="0" smtClean="0"/>
              <a:t> an </a:t>
            </a:r>
            <a:r>
              <a:rPr lang="fr-CA" dirty="0" err="1" smtClean="0"/>
              <a:t>aggregate</a:t>
            </a:r>
            <a:r>
              <a:rPr lang="fr-CA" dirty="0" smtClean="0"/>
              <a:t> of actions </a:t>
            </a:r>
            <a:r>
              <a:rPr lang="fr-CA" dirty="0" err="1" smtClean="0"/>
              <a:t>so</a:t>
            </a:r>
            <a:r>
              <a:rPr lang="fr-CA" dirty="0" smtClean="0"/>
              <a:t> </a:t>
            </a:r>
            <a:r>
              <a:rPr lang="fr-CA" dirty="0" err="1" smtClean="0"/>
              <a:t>that</a:t>
            </a:r>
            <a:r>
              <a:rPr lang="fr-CA" dirty="0" smtClean="0"/>
              <a:t> multiple actions </a:t>
            </a:r>
            <a:r>
              <a:rPr lang="fr-CA" dirty="0" err="1" smtClean="0"/>
              <a:t>can</a:t>
            </a:r>
            <a:r>
              <a:rPr lang="fr-CA" dirty="0" smtClean="0"/>
              <a:t> </a:t>
            </a:r>
            <a:r>
              <a:rPr lang="fr-CA" dirty="0" err="1" smtClean="0"/>
              <a:t>be</a:t>
            </a:r>
            <a:r>
              <a:rPr lang="fr-CA" dirty="0" smtClean="0"/>
              <a:t> </a:t>
            </a:r>
            <a:r>
              <a:rPr lang="fr-CA" dirty="0" err="1" smtClean="0"/>
              <a:t>subject</a:t>
            </a:r>
            <a:r>
              <a:rPr lang="fr-CA" dirty="0" smtClean="0"/>
              <a:t> to the </a:t>
            </a:r>
            <a:r>
              <a:rPr lang="fr-CA" dirty="0" err="1" smtClean="0"/>
              <a:t>same</a:t>
            </a:r>
            <a:r>
              <a:rPr lang="fr-CA" dirty="0" smtClean="0"/>
              <a:t> contraint.</a:t>
            </a:r>
          </a:p>
          <a:p>
            <a:r>
              <a:rPr lang="fr-CA" dirty="0" smtClean="0"/>
              <a:t>**</a:t>
            </a:r>
            <a:r>
              <a:rPr lang="fr-CA" dirty="0" err="1"/>
              <a:t>P</a:t>
            </a:r>
            <a:r>
              <a:rPr lang="fr-CA" dirty="0" err="1" smtClean="0"/>
              <a:t>eriod</a:t>
            </a:r>
            <a:r>
              <a:rPr lang="fr-CA" dirty="0" smtClean="0"/>
              <a:t> of time for </a:t>
            </a:r>
            <a:r>
              <a:rPr lang="fr-CA" dirty="0" err="1" smtClean="0"/>
              <a:t>which</a:t>
            </a:r>
            <a:r>
              <a:rPr lang="fr-CA" dirty="0"/>
              <a:t> </a:t>
            </a:r>
            <a:r>
              <a:rPr lang="fr-CA" dirty="0" smtClean="0"/>
              <a:t>to set the </a:t>
            </a:r>
            <a:r>
              <a:rPr lang="fr-CA" dirty="0" err="1" smtClean="0"/>
              <a:t>constraint</a:t>
            </a:r>
            <a:r>
              <a:rPr lang="fr-CA" dirty="0" smtClean="0"/>
              <a:t> in the matrix ex (1.._LENGTH).</a:t>
            </a:r>
            <a:endParaRPr lang="fr-CA" dirty="0"/>
          </a:p>
          <a:p>
            <a:endParaRPr lang="fr-CA" dirty="0"/>
          </a:p>
        </p:txBody>
      </p:sp>
    </p:spTree>
    <p:extLst>
      <p:ext uri="{BB962C8B-B14F-4D97-AF65-F5344CB8AC3E}">
        <p14:creationId xmlns:p14="http://schemas.microsoft.com/office/powerpoint/2010/main" val="208433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NEIGHBORSIZE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pic>
        <p:nvPicPr>
          <p:cNvPr id="6" name="Image 5"/>
          <p:cNvPicPr>
            <a:picLocks noChangeAspect="1"/>
          </p:cNvPicPr>
          <p:nvPr/>
        </p:nvPicPr>
        <p:blipFill>
          <a:blip r:embed="rId4"/>
          <a:stretch>
            <a:fillRect/>
          </a:stretch>
        </p:blipFill>
        <p:spPr>
          <a:xfrm>
            <a:off x="983432" y="3135660"/>
            <a:ext cx="9373190" cy="2376264"/>
          </a:xfrm>
          <a:prstGeom prst="rect">
            <a:avLst/>
          </a:prstGeom>
        </p:spPr>
      </p:pic>
      <p:sp>
        <p:nvSpPr>
          <p:cNvPr id="7" name="Rectangle 6"/>
          <p:cNvSpPr/>
          <p:nvPr/>
        </p:nvSpPr>
        <p:spPr>
          <a:xfrm>
            <a:off x="684075" y="1196752"/>
            <a:ext cx="10469823" cy="461665"/>
          </a:xfrm>
          <a:prstGeom prst="rect">
            <a:avLst/>
          </a:prstGeom>
        </p:spPr>
        <p:txBody>
          <a:bodyPr wrap="square">
            <a:spAutoFit/>
          </a:bodyPr>
          <a:lstStyle/>
          <a:p>
            <a:r>
              <a:rPr lang="fr-CA" dirty="0" err="1" smtClean="0"/>
              <a:t>Describe</a:t>
            </a:r>
            <a:r>
              <a:rPr lang="fr-CA" dirty="0" smtClean="0"/>
              <a:t> how the spatial </a:t>
            </a:r>
            <a:r>
              <a:rPr lang="fr-CA" dirty="0" err="1" smtClean="0"/>
              <a:t>event</a:t>
            </a:r>
            <a:r>
              <a:rPr lang="fr-CA" dirty="0" smtClean="0"/>
              <a:t> </a:t>
            </a:r>
            <a:r>
              <a:rPr lang="fr-CA" b="1" dirty="0" smtClean="0"/>
              <a:t>spread</a:t>
            </a:r>
            <a:r>
              <a:rPr lang="fr-CA" dirty="0" smtClean="0"/>
              <a:t> </a:t>
            </a:r>
            <a:r>
              <a:rPr lang="fr-CA" dirty="0" err="1" smtClean="0"/>
              <a:t>from</a:t>
            </a:r>
            <a:r>
              <a:rPr lang="fr-CA" dirty="0" smtClean="0"/>
              <a:t> one pixel to </a:t>
            </a:r>
            <a:r>
              <a:rPr lang="fr-CA" dirty="0" err="1" smtClean="0"/>
              <a:t>another</a:t>
            </a:r>
            <a:r>
              <a:rPr lang="fr-CA" dirty="0" smtClean="0"/>
              <a:t> pixel.</a:t>
            </a:r>
            <a:endParaRPr lang="fr-CA" dirty="0"/>
          </a:p>
        </p:txBody>
      </p:sp>
      <p:sp>
        <p:nvSpPr>
          <p:cNvPr id="4" name="ZoneTexte 3"/>
          <p:cNvSpPr txBox="1"/>
          <p:nvPr/>
        </p:nvSpPr>
        <p:spPr>
          <a:xfrm>
            <a:off x="4871864" y="4149080"/>
            <a:ext cx="1584176" cy="461665"/>
          </a:xfrm>
          <a:prstGeom prst="rect">
            <a:avLst/>
          </a:prstGeom>
          <a:solidFill>
            <a:schemeClr val="bg1"/>
          </a:solidFill>
        </p:spPr>
        <p:txBody>
          <a:bodyPr wrap="square" rtlCol="0">
            <a:spAutoFit/>
          </a:bodyPr>
          <a:lstStyle/>
          <a:p>
            <a:pPr algn="ctr"/>
            <a:r>
              <a:rPr lang="fr-CA" dirty="0" smtClean="0"/>
              <a:t>Pixel</a:t>
            </a:r>
            <a:endParaRPr lang="fr-CA" dirty="0"/>
          </a:p>
        </p:txBody>
      </p:sp>
    </p:spTree>
    <p:extLst>
      <p:ext uri="{BB962C8B-B14F-4D97-AF65-F5344CB8AC3E}">
        <p14:creationId xmlns:p14="http://schemas.microsoft.com/office/powerpoint/2010/main" val="308348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Size in pixels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12" name="Rectangle 11"/>
          <p:cNvSpPr/>
          <p:nvPr/>
        </p:nvSpPr>
        <p:spPr bwMode="auto">
          <a:xfrm>
            <a:off x="2800855"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3" name="Rectangle 12"/>
          <p:cNvSpPr/>
          <p:nvPr/>
        </p:nvSpPr>
        <p:spPr bwMode="auto">
          <a:xfrm>
            <a:off x="4529047"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4" name="Rectangle 13"/>
          <p:cNvSpPr/>
          <p:nvPr/>
        </p:nvSpPr>
        <p:spPr bwMode="auto">
          <a:xfrm>
            <a:off x="2800855"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5" name="Rectangle 14"/>
          <p:cNvSpPr/>
          <p:nvPr/>
        </p:nvSpPr>
        <p:spPr bwMode="auto">
          <a:xfrm>
            <a:off x="4529047"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6" name="Rectangle 15"/>
          <p:cNvSpPr/>
          <p:nvPr/>
        </p:nvSpPr>
        <p:spPr bwMode="auto">
          <a:xfrm>
            <a:off x="6240016"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 name="Rectangle 3"/>
          <p:cNvSpPr/>
          <p:nvPr/>
        </p:nvSpPr>
        <p:spPr>
          <a:xfrm>
            <a:off x="767408" y="1239074"/>
            <a:ext cx="10469823" cy="830997"/>
          </a:xfrm>
          <a:prstGeom prst="rect">
            <a:avLst/>
          </a:prstGeom>
        </p:spPr>
        <p:txBody>
          <a:bodyPr wrap="square">
            <a:spAutoFit/>
          </a:bodyPr>
          <a:lstStyle/>
          <a:p>
            <a:r>
              <a:rPr lang="fr-CA" dirty="0" smtClean="0"/>
              <a:t>Maximal (</a:t>
            </a:r>
            <a:r>
              <a:rPr lang="fr-CA" b="1" dirty="0" smtClean="0"/>
              <a:t>&lt;=</a:t>
            </a:r>
            <a:r>
              <a:rPr lang="fr-CA" dirty="0" smtClean="0"/>
              <a:t>) or minimal  (</a:t>
            </a:r>
            <a:r>
              <a:rPr lang="fr-CA" b="1" dirty="0" smtClean="0"/>
              <a:t>&gt;=</a:t>
            </a:r>
            <a:r>
              <a:rPr lang="fr-CA" dirty="0" smtClean="0"/>
              <a:t>) size of the </a:t>
            </a:r>
            <a:r>
              <a:rPr lang="fr-CA" dirty="0" err="1" smtClean="0"/>
              <a:t>events</a:t>
            </a:r>
            <a:r>
              <a:rPr lang="fr-CA" dirty="0" smtClean="0"/>
              <a:t> of the </a:t>
            </a:r>
            <a:r>
              <a:rPr lang="fr-CA" dirty="0" err="1" smtClean="0"/>
              <a:t>specified</a:t>
            </a:r>
            <a:r>
              <a:rPr lang="fr-CA" dirty="0" smtClean="0"/>
              <a:t> actions in </a:t>
            </a:r>
            <a:r>
              <a:rPr lang="fr-CA" dirty="0" err="1" smtClean="0"/>
              <a:t>number</a:t>
            </a:r>
            <a:r>
              <a:rPr lang="fr-CA" dirty="0" smtClean="0"/>
              <a:t> of </a:t>
            </a:r>
            <a:r>
              <a:rPr lang="fr-CA" b="1" dirty="0" smtClean="0"/>
              <a:t>pixels</a:t>
            </a:r>
            <a:r>
              <a:rPr lang="fr-CA" dirty="0" smtClean="0"/>
              <a:t>.</a:t>
            </a:r>
            <a:endParaRPr lang="fr-CA" dirty="0"/>
          </a:p>
        </p:txBody>
      </p:sp>
      <p:sp>
        <p:nvSpPr>
          <p:cNvPr id="17" name="Rectangle 16"/>
          <p:cNvSpPr/>
          <p:nvPr/>
        </p:nvSpPr>
        <p:spPr>
          <a:xfrm>
            <a:off x="2733296" y="2154659"/>
            <a:ext cx="10469823" cy="461665"/>
          </a:xfrm>
          <a:prstGeom prst="rect">
            <a:avLst/>
          </a:prstGeom>
        </p:spPr>
        <p:txBody>
          <a:bodyPr wrap="square">
            <a:spAutoFit/>
          </a:bodyPr>
          <a:lstStyle/>
          <a:p>
            <a:r>
              <a:rPr lang="fr-CA" dirty="0" err="1" smtClean="0"/>
              <a:t>Here’s</a:t>
            </a:r>
            <a:r>
              <a:rPr lang="fr-CA" dirty="0" smtClean="0"/>
              <a:t> a 5 pixels </a:t>
            </a:r>
            <a:r>
              <a:rPr lang="fr-CA" dirty="0" err="1" smtClean="0"/>
              <a:t>event</a:t>
            </a:r>
            <a:r>
              <a:rPr lang="fr-CA" dirty="0" smtClean="0"/>
              <a:t>:</a:t>
            </a:r>
            <a:endParaRPr lang="fr-CA" dirty="0"/>
          </a:p>
        </p:txBody>
      </p:sp>
    </p:spTree>
    <p:extLst>
      <p:ext uri="{BB962C8B-B14F-4D97-AF65-F5344CB8AC3E}">
        <p14:creationId xmlns:p14="http://schemas.microsoft.com/office/powerpoint/2010/main" val="137396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_ADJACENCY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405927" cy="3744416"/>
          </a:xfrm>
        </p:spPr>
        <p:txBody>
          <a:bodyPr/>
          <a:lstStyle/>
          <a:p>
            <a:r>
              <a:rPr lang="fr-CA" dirty="0" err="1" smtClean="0"/>
              <a:t>Here’s</a:t>
            </a:r>
            <a:r>
              <a:rPr lang="fr-CA" dirty="0" smtClean="0"/>
              <a:t> a </a:t>
            </a:r>
            <a:r>
              <a:rPr lang="fr-CA" dirty="0" err="1" smtClean="0"/>
              <a:t>example</a:t>
            </a:r>
            <a:r>
              <a:rPr lang="fr-CA" dirty="0" smtClean="0"/>
              <a:t> of the use of the _ADJACENCY keyword: </a:t>
            </a:r>
          </a:p>
          <a:p>
            <a:endParaRPr lang="fr-CA" dirty="0" smtClean="0"/>
          </a:p>
          <a:p>
            <a:r>
              <a:rPr lang="fr-CA" dirty="0" smtClean="0"/>
              <a:t>_ADJACENCY(</a:t>
            </a:r>
            <a:r>
              <a:rPr lang="fr-CA" dirty="0" smtClean="0">
                <a:solidFill>
                  <a:srgbClr val="FF0000"/>
                </a:solidFill>
              </a:rPr>
              <a:t>ACTION</a:t>
            </a:r>
            <a:r>
              <a:rPr lang="fr-CA" dirty="0" smtClean="0"/>
              <a:t>*, </a:t>
            </a:r>
            <a:r>
              <a:rPr lang="fr-CA" dirty="0" smtClean="0">
                <a:solidFill>
                  <a:srgbClr val="FF0000"/>
                </a:solidFill>
              </a:rPr>
              <a:t>GREENUP</a:t>
            </a:r>
            <a:r>
              <a:rPr lang="fr-CA" dirty="0" smtClean="0"/>
              <a:t>) &gt;= </a:t>
            </a:r>
            <a:r>
              <a:rPr lang="fr-CA" dirty="0" smtClean="0">
                <a:solidFill>
                  <a:srgbClr val="FF0000"/>
                </a:solidFill>
              </a:rPr>
              <a:t>DISTANCE PERIODS</a:t>
            </a:r>
            <a:r>
              <a:rPr lang="fr-CA" dirty="0" smtClean="0"/>
              <a:t>**</a:t>
            </a:r>
            <a:endParaRPr lang="fr-CA" dirty="0"/>
          </a:p>
          <a:p>
            <a:r>
              <a:rPr lang="fr-CA" dirty="0"/>
              <a:t>*Can </a:t>
            </a:r>
            <a:r>
              <a:rPr lang="fr-CA" dirty="0" err="1"/>
              <a:t>also</a:t>
            </a:r>
            <a:r>
              <a:rPr lang="fr-CA" dirty="0"/>
              <a:t> </a:t>
            </a:r>
            <a:r>
              <a:rPr lang="fr-CA" dirty="0" err="1"/>
              <a:t>be</a:t>
            </a:r>
            <a:r>
              <a:rPr lang="fr-CA" dirty="0"/>
              <a:t> an </a:t>
            </a:r>
            <a:r>
              <a:rPr lang="fr-CA" dirty="0" err="1"/>
              <a:t>aggregate</a:t>
            </a:r>
            <a:r>
              <a:rPr lang="fr-CA" dirty="0"/>
              <a:t> of actions </a:t>
            </a:r>
            <a:r>
              <a:rPr lang="fr-CA" dirty="0" err="1"/>
              <a:t>so</a:t>
            </a:r>
            <a:r>
              <a:rPr lang="fr-CA" dirty="0"/>
              <a:t> </a:t>
            </a:r>
            <a:r>
              <a:rPr lang="fr-CA" dirty="0" err="1"/>
              <a:t>that</a:t>
            </a:r>
            <a:r>
              <a:rPr lang="fr-CA" dirty="0"/>
              <a:t> multiple actions </a:t>
            </a:r>
            <a:r>
              <a:rPr lang="fr-CA" dirty="0" err="1"/>
              <a:t>can</a:t>
            </a:r>
            <a:r>
              <a:rPr lang="fr-CA" dirty="0"/>
              <a:t> </a:t>
            </a:r>
            <a:r>
              <a:rPr lang="fr-CA" dirty="0" err="1"/>
              <a:t>be</a:t>
            </a:r>
            <a:r>
              <a:rPr lang="fr-CA" dirty="0"/>
              <a:t> </a:t>
            </a:r>
            <a:r>
              <a:rPr lang="fr-CA" dirty="0" err="1"/>
              <a:t>subject</a:t>
            </a:r>
            <a:r>
              <a:rPr lang="fr-CA" dirty="0"/>
              <a:t> to the </a:t>
            </a:r>
            <a:r>
              <a:rPr lang="fr-CA" dirty="0" err="1"/>
              <a:t>same</a:t>
            </a:r>
            <a:r>
              <a:rPr lang="fr-CA" dirty="0"/>
              <a:t> contraint.</a:t>
            </a:r>
          </a:p>
          <a:p>
            <a:r>
              <a:rPr lang="fr-CA" dirty="0" smtClean="0"/>
              <a:t>**</a:t>
            </a:r>
            <a:r>
              <a:rPr lang="fr-CA" dirty="0" err="1" smtClean="0"/>
              <a:t>Period</a:t>
            </a:r>
            <a:r>
              <a:rPr lang="fr-CA" dirty="0" smtClean="0"/>
              <a:t> </a:t>
            </a:r>
            <a:r>
              <a:rPr lang="fr-CA" dirty="0"/>
              <a:t>of time for </a:t>
            </a:r>
            <a:r>
              <a:rPr lang="fr-CA" dirty="0" err="1"/>
              <a:t>which</a:t>
            </a:r>
            <a:r>
              <a:rPr lang="fr-CA" dirty="0"/>
              <a:t> to set the </a:t>
            </a:r>
            <a:r>
              <a:rPr lang="fr-CA" dirty="0" err="1"/>
              <a:t>constraint</a:t>
            </a:r>
            <a:r>
              <a:rPr lang="fr-CA" dirty="0"/>
              <a:t> in the matrix ex (1.._LENGTH).</a:t>
            </a:r>
          </a:p>
        </p:txBody>
      </p:sp>
    </p:spTree>
    <p:extLst>
      <p:ext uri="{BB962C8B-B14F-4D97-AF65-F5344CB8AC3E}">
        <p14:creationId xmlns:p14="http://schemas.microsoft.com/office/powerpoint/2010/main" val="59711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Distance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Minimal (&gt;=) or maximal (&lt;=) </a:t>
            </a:r>
            <a:r>
              <a:rPr lang="fr-CA" dirty="0" err="1" smtClean="0"/>
              <a:t>adjacency</a:t>
            </a:r>
            <a:r>
              <a:rPr lang="fr-CA" dirty="0" smtClean="0"/>
              <a:t> distance </a:t>
            </a:r>
            <a:r>
              <a:rPr lang="fr-CA" dirty="0" err="1" smtClean="0"/>
              <a:t>between</a:t>
            </a:r>
            <a:r>
              <a:rPr lang="fr-CA" dirty="0" smtClean="0"/>
              <a:t> </a:t>
            </a:r>
            <a:r>
              <a:rPr lang="fr-CA" dirty="0" err="1" smtClean="0"/>
              <a:t>two</a:t>
            </a:r>
            <a:r>
              <a:rPr lang="fr-CA" dirty="0" smtClean="0"/>
              <a:t> </a:t>
            </a:r>
            <a:r>
              <a:rPr lang="fr-CA" dirty="0" err="1" smtClean="0"/>
              <a:t>events</a:t>
            </a:r>
            <a:r>
              <a:rPr lang="fr-CA" dirty="0" smtClean="0"/>
              <a:t> in </a:t>
            </a:r>
            <a:r>
              <a:rPr lang="fr-CA" dirty="0" err="1" smtClean="0"/>
              <a:t>number</a:t>
            </a:r>
            <a:r>
              <a:rPr lang="fr-CA" dirty="0" smtClean="0"/>
              <a:t> of </a:t>
            </a:r>
            <a:r>
              <a:rPr lang="fr-CA" b="1" dirty="0" smtClean="0"/>
              <a:t>pixels</a:t>
            </a:r>
            <a:r>
              <a:rPr lang="fr-CA" dirty="0" smtClean="0"/>
              <a:t>.</a:t>
            </a:r>
          </a:p>
          <a:p>
            <a:endParaRPr lang="fr-CA" dirty="0"/>
          </a:p>
          <a:p>
            <a:r>
              <a:rPr lang="fr-CA" dirty="0" smtClean="0"/>
              <a:t>For a distance &gt;=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Rectangle 28"/>
          <p:cNvSpPr/>
          <p:nvPr/>
        </p:nvSpPr>
        <p:spPr>
          <a:xfrm>
            <a:off x="1416215" y="3128973"/>
            <a:ext cx="4104809" cy="1200329"/>
          </a:xfrm>
          <a:prstGeom prst="rect">
            <a:avLst/>
          </a:prstGeom>
        </p:spPr>
        <p:txBody>
          <a:bodyPr wrap="square">
            <a:spAutoFit/>
          </a:bodyPr>
          <a:lstStyle/>
          <a:p>
            <a:r>
              <a:rPr lang="fr-CA" i="1" dirty="0" smtClean="0"/>
              <a:t>Neighbors (2 pixels)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Rectangle 35"/>
          <p:cNvSpPr/>
          <p:nvPr/>
        </p:nvSpPr>
        <p:spPr>
          <a:xfrm>
            <a:off x="4943872" y="4764622"/>
            <a:ext cx="4670398" cy="1200329"/>
          </a:xfrm>
          <a:prstGeom prst="rect">
            <a:avLst/>
          </a:prstGeom>
        </p:spPr>
        <p:txBody>
          <a:bodyPr wrap="square">
            <a:spAutoFit/>
          </a:bodyPr>
          <a:lstStyle/>
          <a:p>
            <a:r>
              <a:rPr lang="fr-CA" i="1" dirty="0" smtClean="0"/>
              <a:t>Not </a:t>
            </a:r>
            <a:r>
              <a:rPr lang="fr-CA" i="1" dirty="0" err="1" smtClean="0"/>
              <a:t>neighbors</a:t>
            </a:r>
            <a:r>
              <a:rPr lang="fr-CA" i="1" dirty="0" smtClean="0"/>
              <a:t> (4 pixels)</a:t>
            </a:r>
          </a:p>
          <a:p>
            <a:endParaRPr lang="fr-CA" dirty="0"/>
          </a:p>
          <a:p>
            <a:endParaRPr lang="fr-CA" dirty="0"/>
          </a:p>
        </p:txBody>
      </p:sp>
    </p:spTree>
    <p:extLst>
      <p:ext uri="{BB962C8B-B14F-4D97-AF65-F5344CB8AC3E}">
        <p14:creationId xmlns:p14="http://schemas.microsoft.com/office/powerpoint/2010/main" val="3124255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Green up</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200329"/>
          </a:xfrm>
          <a:prstGeom prst="rect">
            <a:avLst/>
          </a:prstGeom>
        </p:spPr>
        <p:txBody>
          <a:bodyPr wrap="square">
            <a:spAutoFit/>
          </a:bodyPr>
          <a:lstStyle/>
          <a:p>
            <a:r>
              <a:rPr lang="fr-CA" dirty="0" err="1" smtClean="0"/>
              <a:t>Number</a:t>
            </a:r>
            <a:r>
              <a:rPr lang="fr-CA" dirty="0" smtClean="0"/>
              <a:t> of time </a:t>
            </a:r>
            <a:r>
              <a:rPr lang="fr-CA" b="1" dirty="0" err="1" smtClean="0"/>
              <a:t>periods</a:t>
            </a:r>
            <a:r>
              <a:rPr lang="fr-CA" b="1" dirty="0" smtClean="0"/>
              <a:t> </a:t>
            </a:r>
            <a:r>
              <a:rPr lang="fr-CA" dirty="0" smtClean="0"/>
              <a:t>for </a:t>
            </a:r>
            <a:r>
              <a:rPr lang="fr-CA" dirty="0" err="1" smtClean="0"/>
              <a:t>which</a:t>
            </a:r>
            <a:r>
              <a:rPr lang="fr-CA" dirty="0" smtClean="0"/>
              <a:t> </a:t>
            </a:r>
            <a:r>
              <a:rPr lang="fr-CA" dirty="0" err="1" smtClean="0"/>
              <a:t>we</a:t>
            </a:r>
            <a:r>
              <a:rPr lang="fr-CA" dirty="0" smtClean="0"/>
              <a:t> </a:t>
            </a:r>
            <a:r>
              <a:rPr lang="fr-CA" dirty="0" err="1" smtClean="0"/>
              <a:t>consider</a:t>
            </a:r>
            <a:r>
              <a:rPr lang="fr-CA" dirty="0" smtClean="0"/>
              <a:t> </a:t>
            </a:r>
            <a:r>
              <a:rPr lang="fr-CA" dirty="0" err="1" smtClean="0"/>
              <a:t>two</a:t>
            </a:r>
            <a:r>
              <a:rPr lang="fr-CA" dirty="0" smtClean="0"/>
              <a:t> </a:t>
            </a:r>
            <a:r>
              <a:rPr lang="fr-CA" dirty="0" err="1" smtClean="0"/>
              <a:t>events</a:t>
            </a:r>
            <a:r>
              <a:rPr lang="fr-CA" dirty="0" smtClean="0"/>
              <a:t> to </a:t>
            </a:r>
            <a:r>
              <a:rPr lang="fr-CA" dirty="0" err="1" smtClean="0"/>
              <a:t>be</a:t>
            </a:r>
            <a:r>
              <a:rPr lang="fr-CA" dirty="0" smtClean="0"/>
              <a:t> </a:t>
            </a:r>
            <a:r>
              <a:rPr lang="fr-CA" dirty="0" err="1" smtClean="0"/>
              <a:t>neighbors</a:t>
            </a:r>
            <a:r>
              <a:rPr lang="fr-CA" dirty="0" smtClean="0"/>
              <a:t>.</a:t>
            </a:r>
          </a:p>
          <a:p>
            <a:endParaRPr lang="fr-CA" dirty="0"/>
          </a:p>
          <a:p>
            <a:r>
              <a:rPr lang="fr-CA" dirty="0" smtClean="0"/>
              <a:t>For a Green up=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7" name="Rectangle 26"/>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28" name="Rectangle 27"/>
          <p:cNvSpPr/>
          <p:nvPr/>
        </p:nvSpPr>
        <p:spPr>
          <a:xfrm>
            <a:off x="4655840" y="2828542"/>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P3)</a:t>
            </a:r>
          </a:p>
          <a:p>
            <a:endParaRPr lang="fr-CA" dirty="0"/>
          </a:p>
          <a:p>
            <a:endParaRPr lang="fr-CA" dirty="0"/>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Rectangle 28"/>
          <p:cNvSpPr/>
          <p:nvPr/>
        </p:nvSpPr>
        <p:spPr>
          <a:xfrm>
            <a:off x="2377327" y="3144331"/>
            <a:ext cx="2022042" cy="830997"/>
          </a:xfrm>
          <a:prstGeom prst="rect">
            <a:avLst/>
          </a:prstGeom>
        </p:spPr>
        <p:txBody>
          <a:bodyPr wrap="square">
            <a:spAutoFit/>
          </a:bodyPr>
          <a:lstStyle/>
          <a:p>
            <a:r>
              <a:rPr lang="fr-CA" i="1" dirty="0"/>
              <a:t>Neighbors</a:t>
            </a:r>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a:xfrm>
            <a:off x="7745868" y="4212986"/>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Rectangle 35"/>
          <p:cNvSpPr/>
          <p:nvPr/>
        </p:nvSpPr>
        <p:spPr>
          <a:xfrm>
            <a:off x="5411294" y="4738007"/>
            <a:ext cx="2994961" cy="830997"/>
          </a:xfrm>
          <a:prstGeom prst="rect">
            <a:avLst/>
          </a:prstGeom>
        </p:spPr>
        <p:txBody>
          <a:bodyPr wrap="square">
            <a:spAutoFit/>
          </a:bodyPr>
          <a:lstStyle/>
          <a:p>
            <a:r>
              <a:rPr lang="fr-CA" i="1" dirty="0"/>
              <a:t>Not </a:t>
            </a:r>
            <a:r>
              <a:rPr lang="fr-CA" i="1" dirty="0" err="1"/>
              <a:t>neighbors</a:t>
            </a:r>
            <a:endParaRPr lang="fr-CA" dirty="0"/>
          </a:p>
          <a:p>
            <a:endParaRPr lang="fr-CA" dirty="0"/>
          </a:p>
        </p:txBody>
      </p:sp>
    </p:spTree>
    <p:extLst>
      <p:ext uri="{BB962C8B-B14F-4D97-AF65-F5344CB8AC3E}">
        <p14:creationId xmlns:p14="http://schemas.microsoft.com/office/powerpoint/2010/main" val="120441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407368" y="808314"/>
            <a:ext cx="10801200" cy="1200329"/>
          </a:xfrm>
          <a:prstGeom prst="rect">
            <a:avLst/>
          </a:prstGeom>
        </p:spPr>
        <p:txBody>
          <a:bodyPr wrap="square">
            <a:spAutoFit/>
          </a:bodyPr>
          <a:lstStyle/>
          <a:p>
            <a:r>
              <a:rPr lang="fr-CA" dirty="0" smtClean="0"/>
              <a:t>The </a:t>
            </a:r>
            <a:r>
              <a:rPr lang="fr-CA" dirty="0" err="1" smtClean="0"/>
              <a:t>greedyreferencebuild</a:t>
            </a:r>
            <a:r>
              <a:rPr lang="fr-CA" dirty="0" smtClean="0"/>
              <a:t> </a:t>
            </a:r>
            <a:r>
              <a:rPr lang="fr-CA" dirty="0" err="1" smtClean="0"/>
              <a:t>function</a:t>
            </a:r>
            <a:r>
              <a:rPr lang="fr-CA" dirty="0" smtClean="0"/>
              <a:t> </a:t>
            </a:r>
            <a:r>
              <a:rPr lang="fr-CA" dirty="0" err="1" smtClean="0"/>
              <a:t>needs</a:t>
            </a:r>
            <a:r>
              <a:rPr lang="fr-CA" dirty="0" smtClean="0"/>
              <a:t> a </a:t>
            </a:r>
            <a:r>
              <a:rPr lang="fr-CA" b="1" dirty="0" err="1" smtClean="0"/>
              <a:t>spatially</a:t>
            </a:r>
            <a:r>
              <a:rPr lang="fr-CA" b="1" dirty="0" smtClean="0"/>
              <a:t> </a:t>
            </a:r>
            <a:r>
              <a:rPr lang="fr-CA" b="1" dirty="0" err="1" smtClean="0"/>
              <a:t>referenced</a:t>
            </a:r>
            <a:r>
              <a:rPr lang="fr-CA" b="1" dirty="0" smtClean="0"/>
              <a:t> </a:t>
            </a:r>
            <a:r>
              <a:rPr lang="fr-CA" dirty="0" smtClean="0"/>
              <a:t>solution as input. This solution (</a:t>
            </a:r>
            <a:r>
              <a:rPr lang="fr-CA" dirty="0" err="1" smtClean="0"/>
              <a:t>FMTschedule</a:t>
            </a:r>
            <a:r>
              <a:rPr lang="fr-CA" dirty="0" smtClean="0"/>
              <a:t>) </a:t>
            </a:r>
            <a:r>
              <a:rPr lang="fr-CA" dirty="0" err="1" smtClean="0"/>
              <a:t>describe</a:t>
            </a:r>
            <a:r>
              <a:rPr lang="fr-CA" dirty="0" smtClean="0"/>
              <a:t> </a:t>
            </a:r>
            <a:r>
              <a:rPr lang="fr-CA" dirty="0" err="1" smtClean="0"/>
              <a:t>which</a:t>
            </a:r>
            <a:r>
              <a:rPr lang="fr-CA" dirty="0" smtClean="0"/>
              <a:t> </a:t>
            </a:r>
            <a:r>
              <a:rPr lang="fr-CA" dirty="0" err="1" smtClean="0"/>
              <a:t>developement</a:t>
            </a:r>
            <a:r>
              <a:rPr lang="fr-CA" dirty="0" smtClean="0"/>
              <a:t> and </a:t>
            </a:r>
            <a:r>
              <a:rPr lang="fr-CA" dirty="0" err="1" smtClean="0"/>
              <a:t>what</a:t>
            </a:r>
            <a:r>
              <a:rPr lang="fr-CA" dirty="0" smtClean="0"/>
              <a:t> </a:t>
            </a:r>
            <a:r>
              <a:rPr lang="fr-CA" dirty="0" err="1" smtClean="0"/>
              <a:t>amount</a:t>
            </a:r>
            <a:r>
              <a:rPr lang="fr-CA" dirty="0" smtClean="0"/>
              <a:t> </a:t>
            </a:r>
            <a:r>
              <a:rPr lang="fr-CA" dirty="0" err="1" smtClean="0"/>
              <a:t>will</a:t>
            </a:r>
            <a:r>
              <a:rPr lang="fr-CA" dirty="0" smtClean="0"/>
              <a:t> </a:t>
            </a:r>
            <a:r>
              <a:rPr lang="fr-CA" dirty="0" err="1" smtClean="0"/>
              <a:t>be</a:t>
            </a:r>
            <a:r>
              <a:rPr lang="fr-CA" dirty="0" smtClean="0"/>
              <a:t> </a:t>
            </a:r>
            <a:r>
              <a:rPr lang="fr-CA" dirty="0" err="1" smtClean="0"/>
              <a:t>harvested</a:t>
            </a:r>
            <a:r>
              <a:rPr lang="fr-CA" dirty="0" smtClean="0"/>
              <a:t> for one </a:t>
            </a:r>
            <a:r>
              <a:rPr lang="fr-CA" dirty="0" err="1" smtClean="0"/>
              <a:t>period</a:t>
            </a:r>
            <a:r>
              <a:rPr lang="fr-CA" dirty="0" smtClean="0"/>
              <a:t>. </a:t>
            </a:r>
            <a:endParaRPr lang="fr-CA" dirty="0"/>
          </a:p>
        </p:txBody>
      </p:sp>
      <p:pic>
        <p:nvPicPr>
          <p:cNvPr id="7" name="Image 6"/>
          <p:cNvPicPr>
            <a:picLocks noChangeAspect="1"/>
          </p:cNvPicPr>
          <p:nvPr/>
        </p:nvPicPr>
        <p:blipFill>
          <a:blip r:embed="rId4"/>
          <a:stretch>
            <a:fillRect/>
          </a:stretch>
        </p:blipFill>
        <p:spPr>
          <a:xfrm>
            <a:off x="666737" y="2204864"/>
            <a:ext cx="9677735" cy="2133668"/>
          </a:xfrm>
          <a:prstGeom prst="rect">
            <a:avLst/>
          </a:prstGeom>
        </p:spPr>
      </p:pic>
    </p:spTree>
    <p:extLst>
      <p:ext uri="{BB962C8B-B14F-4D97-AF65-F5344CB8AC3E}">
        <p14:creationId xmlns:p14="http://schemas.microsoft.com/office/powerpoint/2010/main" val="1778574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549056" y="836712"/>
            <a:ext cx="10469823" cy="830997"/>
          </a:xfrm>
          <a:prstGeom prst="rect">
            <a:avLst/>
          </a:prstGeom>
        </p:spPr>
        <p:txBody>
          <a:bodyPr wrap="square">
            <a:spAutoFit/>
          </a:bodyPr>
          <a:lstStyle/>
          <a:p>
            <a:r>
              <a:rPr lang="fr-CA" dirty="0" err="1" smtClean="0"/>
              <a:t>We</a:t>
            </a:r>
            <a:r>
              <a:rPr lang="fr-CA" dirty="0" smtClean="0"/>
              <a:t> </a:t>
            </a:r>
            <a:r>
              <a:rPr lang="fr-CA" dirty="0" err="1" smtClean="0"/>
              <a:t>can</a:t>
            </a:r>
            <a:r>
              <a:rPr lang="fr-CA" dirty="0" smtClean="0"/>
              <a:t> </a:t>
            </a:r>
            <a:r>
              <a:rPr lang="fr-CA" dirty="0" err="1" smtClean="0"/>
              <a:t>get</a:t>
            </a:r>
            <a:r>
              <a:rPr lang="fr-CA" dirty="0" smtClean="0"/>
              <a:t> an </a:t>
            </a:r>
            <a:r>
              <a:rPr lang="fr-CA" dirty="0" err="1" smtClean="0"/>
              <a:t>FMTschedule</a:t>
            </a:r>
            <a:r>
              <a:rPr lang="fr-CA" dirty="0" smtClean="0"/>
              <a:t> </a:t>
            </a:r>
            <a:r>
              <a:rPr lang="fr-CA" dirty="0" err="1" smtClean="0"/>
              <a:t>from</a:t>
            </a:r>
            <a:r>
              <a:rPr lang="fr-CA" dirty="0" smtClean="0"/>
              <a:t> </a:t>
            </a:r>
            <a:r>
              <a:rPr lang="fr-CA" dirty="0" err="1" smtClean="0"/>
              <a:t>any</a:t>
            </a:r>
            <a:r>
              <a:rPr lang="fr-CA" dirty="0" smtClean="0"/>
              <a:t> </a:t>
            </a:r>
            <a:r>
              <a:rPr lang="fr-CA" dirty="0" err="1" smtClean="0"/>
              <a:t>FMTsrmodel</a:t>
            </a:r>
            <a:r>
              <a:rPr lang="fr-CA" dirty="0" smtClean="0"/>
              <a:t> </a:t>
            </a:r>
            <a:r>
              <a:rPr lang="fr-CA" dirty="0" err="1" smtClean="0"/>
              <a:t>using</a:t>
            </a:r>
            <a:r>
              <a:rPr lang="fr-CA" dirty="0" smtClean="0"/>
              <a:t> the </a:t>
            </a:r>
            <a:r>
              <a:rPr lang="fr-CA" dirty="0" err="1" smtClean="0"/>
              <a:t>getsolution</a:t>
            </a:r>
            <a:r>
              <a:rPr lang="fr-CA" dirty="0" smtClean="0"/>
              <a:t>() </a:t>
            </a:r>
            <a:r>
              <a:rPr lang="fr-CA" dirty="0" err="1" smtClean="0"/>
              <a:t>function</a:t>
            </a:r>
            <a:r>
              <a:rPr lang="fr-CA" dirty="0" smtClean="0"/>
              <a:t>. </a:t>
            </a:r>
            <a:endParaRPr lang="fr-CA" dirty="0"/>
          </a:p>
        </p:txBody>
      </p:sp>
      <p:pic>
        <p:nvPicPr>
          <p:cNvPr id="2" name="Image 1"/>
          <p:cNvPicPr>
            <a:picLocks noChangeAspect="1"/>
          </p:cNvPicPr>
          <p:nvPr/>
        </p:nvPicPr>
        <p:blipFill>
          <a:blip r:embed="rId4"/>
          <a:stretch>
            <a:fillRect/>
          </a:stretch>
        </p:blipFill>
        <p:spPr>
          <a:xfrm>
            <a:off x="549056" y="1684544"/>
            <a:ext cx="9427905" cy="432048"/>
          </a:xfrm>
          <a:prstGeom prst="rect">
            <a:avLst/>
          </a:prstGeom>
        </p:spPr>
      </p:pic>
      <p:sp>
        <p:nvSpPr>
          <p:cNvPr id="8" name="Rectangle 7"/>
          <p:cNvSpPr/>
          <p:nvPr/>
        </p:nvSpPr>
        <p:spPr>
          <a:xfrm>
            <a:off x="-308141" y="2154223"/>
            <a:ext cx="12821382" cy="461665"/>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need</a:t>
            </a:r>
            <a:r>
              <a:rPr lang="fr-CA" dirty="0" smtClean="0"/>
              <a:t> to </a:t>
            </a:r>
            <a:r>
              <a:rPr lang="fr-CA" dirty="0" err="1" smtClean="0"/>
              <a:t>specify</a:t>
            </a:r>
            <a:r>
              <a:rPr lang="fr-CA" dirty="0" smtClean="0"/>
              <a:t> the time </a:t>
            </a:r>
            <a:r>
              <a:rPr lang="fr-CA" b="1" dirty="0" err="1" smtClean="0"/>
              <a:t>period</a:t>
            </a:r>
            <a:r>
              <a:rPr lang="fr-CA" dirty="0" smtClean="0"/>
              <a:t>.</a:t>
            </a:r>
            <a:endParaRPr lang="fr-CA" dirty="0"/>
          </a:p>
        </p:txBody>
      </p:sp>
      <p:sp>
        <p:nvSpPr>
          <p:cNvPr id="9" name="Rectangle 8"/>
          <p:cNvSpPr/>
          <p:nvPr/>
        </p:nvSpPr>
        <p:spPr>
          <a:xfrm>
            <a:off x="-308141" y="2603106"/>
            <a:ext cx="12821382" cy="830997"/>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can</a:t>
            </a:r>
            <a:r>
              <a:rPr lang="fr-CA" dirty="0" smtClean="0"/>
              <a:t> </a:t>
            </a:r>
            <a:r>
              <a:rPr lang="fr-CA" dirty="0" err="1" smtClean="0"/>
              <a:t>also</a:t>
            </a:r>
            <a:r>
              <a:rPr lang="fr-CA" dirty="0" smtClean="0"/>
              <a:t> </a:t>
            </a:r>
            <a:r>
              <a:rPr lang="fr-CA" dirty="0" err="1" smtClean="0"/>
              <a:t>specify</a:t>
            </a:r>
            <a:r>
              <a:rPr lang="fr-CA" dirty="0" smtClean="0"/>
              <a:t> if </a:t>
            </a:r>
            <a:r>
              <a:rPr lang="fr-CA" dirty="0" err="1" smtClean="0"/>
              <a:t>we</a:t>
            </a:r>
            <a:r>
              <a:rPr lang="fr-CA" dirty="0" smtClean="0"/>
              <a:t> </a:t>
            </a:r>
            <a:r>
              <a:rPr lang="fr-CA" dirty="0" err="1" smtClean="0"/>
              <a:t>want</a:t>
            </a:r>
            <a:r>
              <a:rPr lang="fr-CA" dirty="0" smtClean="0"/>
              <a:t> the solution to </a:t>
            </a:r>
            <a:r>
              <a:rPr lang="fr-CA" dirty="0" err="1" smtClean="0"/>
              <a:t>take</a:t>
            </a:r>
            <a:r>
              <a:rPr lang="fr-CA" dirty="0" smtClean="0"/>
              <a:t> </a:t>
            </a:r>
            <a:r>
              <a:rPr lang="fr-CA" dirty="0" err="1" smtClean="0"/>
              <a:t>into</a:t>
            </a:r>
            <a:r>
              <a:rPr lang="fr-CA" dirty="0" smtClean="0"/>
              <a:t> </a:t>
            </a:r>
            <a:r>
              <a:rPr lang="fr-CA" dirty="0" err="1" smtClean="0"/>
              <a:t>account</a:t>
            </a:r>
            <a:r>
              <a:rPr lang="fr-CA" dirty="0" smtClean="0"/>
              <a:t> the </a:t>
            </a:r>
            <a:r>
              <a:rPr lang="fr-CA" dirty="0" err="1" smtClean="0"/>
              <a:t>locked</a:t>
            </a:r>
            <a:r>
              <a:rPr lang="fr-CA" dirty="0" smtClean="0"/>
              <a:t> </a:t>
            </a:r>
            <a:r>
              <a:rPr lang="fr-CA" dirty="0" err="1" smtClean="0"/>
              <a:t>developments</a:t>
            </a:r>
            <a:r>
              <a:rPr lang="fr-CA" dirty="0" smtClean="0"/>
              <a:t>. </a:t>
            </a:r>
            <a:endParaRPr lang="fr-CA" dirty="0"/>
          </a:p>
        </p:txBody>
      </p:sp>
    </p:spTree>
    <p:extLst>
      <p:ext uri="{BB962C8B-B14F-4D97-AF65-F5344CB8AC3E}">
        <p14:creationId xmlns:p14="http://schemas.microsoft.com/office/powerpoint/2010/main" val="152052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Doxygen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A good </a:t>
            </a:r>
            <a:r>
              <a:rPr lang="fr-CA" dirty="0" err="1" smtClean="0"/>
              <a:t>way</a:t>
            </a:r>
            <a:r>
              <a:rPr lang="fr-CA" dirty="0" smtClean="0"/>
              <a:t> to </a:t>
            </a:r>
            <a:r>
              <a:rPr lang="fr-CA" dirty="0" err="1" smtClean="0"/>
              <a:t>understand</a:t>
            </a:r>
            <a:r>
              <a:rPr lang="fr-CA" dirty="0" smtClean="0"/>
              <a:t> </a:t>
            </a:r>
            <a:r>
              <a:rPr lang="fr-CA" dirty="0" err="1" smtClean="0"/>
              <a:t>FMT’s</a:t>
            </a:r>
            <a:r>
              <a:rPr lang="fr-CA" dirty="0" smtClean="0"/>
              <a:t> structure.</a:t>
            </a:r>
          </a:p>
          <a:p>
            <a:endParaRPr lang="fr-CA" dirty="0"/>
          </a:p>
          <a:p>
            <a:r>
              <a:rPr lang="fr-CA" dirty="0" smtClean="0"/>
              <a:t>For the BFEC </a:t>
            </a:r>
            <a:r>
              <a:rPr lang="fr-CA" dirty="0" err="1" smtClean="0"/>
              <a:t>it’s</a:t>
            </a:r>
            <a:r>
              <a:rPr lang="fr-CA" dirty="0" smtClean="0"/>
              <a:t> </a:t>
            </a:r>
            <a:r>
              <a:rPr lang="fr-CA" dirty="0" err="1" smtClean="0"/>
              <a:t>available</a:t>
            </a:r>
            <a:r>
              <a:rPr lang="fr-CA" dirty="0" smtClean="0"/>
              <a:t> </a:t>
            </a:r>
            <a:r>
              <a:rPr lang="fr-CA" dirty="0" err="1" smtClean="0"/>
              <a:t>here</a:t>
            </a:r>
            <a:r>
              <a:rPr lang="fr-CA" dirty="0" smtClean="0"/>
              <a:t> in HTML format: </a:t>
            </a:r>
          </a:p>
          <a:p>
            <a:pPr lvl="1">
              <a:buFont typeface="Arial" panose="020B0604020202020204" pitchFamily="34" charset="0"/>
              <a:buChar char="•"/>
            </a:pPr>
            <a:r>
              <a:rPr lang="fr-CA" dirty="0">
                <a:hlinkClick r:id="rId3"/>
              </a:rPr>
              <a:t>FMT: Class List</a:t>
            </a:r>
            <a:endParaRPr lang="fr-CA" dirty="0" smtClean="0"/>
          </a:p>
          <a:p>
            <a:endParaRPr lang="fr-CA" dirty="0"/>
          </a:p>
          <a:p>
            <a:r>
              <a:rPr lang="fr-CA" dirty="0" smtClean="0"/>
              <a:t>On </a:t>
            </a:r>
            <a:r>
              <a:rPr lang="fr-CA" dirty="0" err="1" smtClean="0"/>
              <a:t>Github</a:t>
            </a:r>
            <a:r>
              <a:rPr lang="fr-CA" dirty="0" smtClean="0"/>
              <a:t> </a:t>
            </a:r>
            <a:r>
              <a:rPr lang="fr-CA" dirty="0" err="1" smtClean="0"/>
              <a:t>you</a:t>
            </a:r>
            <a:r>
              <a:rPr lang="fr-CA" dirty="0" smtClean="0"/>
              <a:t> </a:t>
            </a:r>
            <a:r>
              <a:rPr lang="fr-CA" dirty="0" err="1" smtClean="0"/>
              <a:t>can</a:t>
            </a:r>
            <a:r>
              <a:rPr lang="fr-CA" dirty="0" smtClean="0"/>
              <a:t> use </a:t>
            </a:r>
            <a:r>
              <a:rPr lang="fr-CA" dirty="0" err="1" smtClean="0"/>
              <a:t>doxygen</a:t>
            </a:r>
            <a:r>
              <a:rPr lang="fr-CA" dirty="0" smtClean="0"/>
              <a:t> to </a:t>
            </a:r>
            <a:r>
              <a:rPr lang="fr-CA" dirty="0" err="1" smtClean="0"/>
              <a:t>generate</a:t>
            </a:r>
            <a:r>
              <a:rPr lang="fr-CA" dirty="0" smtClean="0"/>
              <a:t> the documentation: </a:t>
            </a:r>
          </a:p>
          <a:p>
            <a:pPr lvl="1">
              <a:buFont typeface="Arial" panose="020B0604020202020204" pitchFamily="34" charset="0"/>
              <a:buChar char="•"/>
            </a:pPr>
            <a:r>
              <a:rPr lang="en-US" sz="1600" dirty="0" err="1" smtClean="0">
                <a:hlinkClick r:id="rId4"/>
              </a:rPr>
              <a:t>gcyr</a:t>
            </a:r>
            <a:r>
              <a:rPr lang="en-US" sz="1600" dirty="0" smtClean="0">
                <a:hlinkClick r:id="rId4"/>
              </a:rPr>
              <a:t>/FMT</a:t>
            </a:r>
            <a:r>
              <a:rPr lang="en-US" sz="1600" dirty="0">
                <a:hlinkClick r:id="rId4"/>
              </a:rPr>
              <a:t>: Forest Management Tool a C++ library for forest planning. (github.com)</a:t>
            </a:r>
            <a:endParaRPr lang="fr-CA" sz="1600" dirty="0" smtClean="0"/>
          </a:p>
        </p:txBody>
      </p:sp>
    </p:spTree>
    <p:extLst>
      <p:ext uri="{BB962C8B-B14F-4D97-AF65-F5344CB8AC3E}">
        <p14:creationId xmlns:p14="http://schemas.microsoft.com/office/powerpoint/2010/main" val="10216037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373044" y="856326"/>
            <a:ext cx="10469823" cy="1200329"/>
          </a:xfrm>
          <a:prstGeom prst="rect">
            <a:avLst/>
          </a:prstGeom>
        </p:spPr>
        <p:txBody>
          <a:bodyPr wrap="square">
            <a:spAutoFit/>
          </a:bodyPr>
          <a:lstStyle/>
          <a:p>
            <a:r>
              <a:rPr lang="fr-CA" dirty="0" smtClean="0"/>
              <a:t>The </a:t>
            </a:r>
            <a:r>
              <a:rPr lang="fr-CA" dirty="0" err="1" smtClean="0"/>
              <a:t>greedyreferencebuild</a:t>
            </a:r>
            <a:r>
              <a:rPr lang="fr-CA" dirty="0" smtClean="0"/>
              <a:t> </a:t>
            </a:r>
            <a:r>
              <a:rPr lang="fr-CA" dirty="0" err="1" smtClean="0"/>
              <a:t>function</a:t>
            </a:r>
            <a:r>
              <a:rPr lang="fr-CA" dirty="0" smtClean="0"/>
              <a:t> of the </a:t>
            </a:r>
            <a:r>
              <a:rPr lang="fr-CA" dirty="0" err="1" smtClean="0"/>
              <a:t>FMTsesmodel</a:t>
            </a:r>
            <a:r>
              <a:rPr lang="fr-CA" dirty="0" smtClean="0"/>
              <a:t> class </a:t>
            </a:r>
            <a:r>
              <a:rPr lang="fr-CA" dirty="0" err="1" smtClean="0"/>
              <a:t>gives</a:t>
            </a:r>
            <a:r>
              <a:rPr lang="fr-CA" dirty="0" smtClean="0"/>
              <a:t> the </a:t>
            </a:r>
            <a:r>
              <a:rPr lang="fr-CA" dirty="0" err="1" smtClean="0"/>
              <a:t>opportunity</a:t>
            </a:r>
            <a:r>
              <a:rPr lang="fr-CA" dirty="0" smtClean="0"/>
              <a:t> to </a:t>
            </a:r>
            <a:r>
              <a:rPr lang="fr-CA" dirty="0" err="1" smtClean="0"/>
              <a:t>build</a:t>
            </a:r>
            <a:r>
              <a:rPr lang="fr-CA" dirty="0" smtClean="0"/>
              <a:t> a </a:t>
            </a:r>
            <a:r>
              <a:rPr lang="fr-CA" dirty="0" err="1" smtClean="0"/>
              <a:t>spatially</a:t>
            </a:r>
            <a:r>
              <a:rPr lang="fr-CA" dirty="0" smtClean="0"/>
              <a:t> explicit solution </a:t>
            </a:r>
            <a:r>
              <a:rPr lang="fr-CA" dirty="0" err="1" smtClean="0"/>
              <a:t>step</a:t>
            </a:r>
            <a:r>
              <a:rPr lang="fr-CA" dirty="0" smtClean="0"/>
              <a:t> by </a:t>
            </a:r>
            <a:r>
              <a:rPr lang="fr-CA" dirty="0" err="1" smtClean="0"/>
              <a:t>step</a:t>
            </a:r>
            <a:r>
              <a:rPr lang="fr-CA" dirty="0" smtClean="0"/>
              <a:t> for </a:t>
            </a:r>
            <a:r>
              <a:rPr lang="fr-CA" dirty="0" err="1" smtClean="0"/>
              <a:t>each</a:t>
            </a:r>
            <a:r>
              <a:rPr lang="fr-CA" dirty="0" smtClean="0"/>
              <a:t> time </a:t>
            </a:r>
            <a:r>
              <a:rPr lang="fr-CA" b="1" dirty="0" err="1" smtClean="0"/>
              <a:t>period</a:t>
            </a:r>
            <a:r>
              <a:rPr lang="fr-CA" dirty="0" smtClean="0"/>
              <a:t> </a:t>
            </a:r>
            <a:r>
              <a:rPr lang="fr-CA" dirty="0" err="1" smtClean="0"/>
              <a:t>using</a:t>
            </a:r>
            <a:r>
              <a:rPr lang="fr-CA" dirty="0" smtClean="0"/>
              <a:t> an </a:t>
            </a:r>
            <a:r>
              <a:rPr lang="fr-CA" dirty="0" err="1" smtClean="0"/>
              <a:t>existing</a:t>
            </a:r>
            <a:r>
              <a:rPr lang="fr-CA" dirty="0" smtClean="0"/>
              <a:t> </a:t>
            </a:r>
            <a:r>
              <a:rPr lang="fr-CA" dirty="0" err="1" smtClean="0"/>
              <a:t>spatially</a:t>
            </a:r>
            <a:r>
              <a:rPr lang="fr-CA" dirty="0" smtClean="0"/>
              <a:t> </a:t>
            </a:r>
            <a:r>
              <a:rPr lang="fr-CA" dirty="0" err="1" smtClean="0"/>
              <a:t>reference</a:t>
            </a:r>
            <a:r>
              <a:rPr lang="fr-CA" dirty="0" smtClean="0"/>
              <a:t> solution. </a:t>
            </a:r>
            <a:endParaRPr lang="fr-CA" dirty="0"/>
          </a:p>
        </p:txBody>
      </p:sp>
      <p:pic>
        <p:nvPicPr>
          <p:cNvPr id="5" name="Image 4"/>
          <p:cNvPicPr>
            <a:picLocks noChangeAspect="1"/>
          </p:cNvPicPr>
          <p:nvPr/>
        </p:nvPicPr>
        <p:blipFill>
          <a:blip r:embed="rId4"/>
          <a:stretch>
            <a:fillRect/>
          </a:stretch>
        </p:blipFill>
        <p:spPr>
          <a:xfrm>
            <a:off x="373044" y="2407602"/>
            <a:ext cx="12719882" cy="301317"/>
          </a:xfrm>
          <a:prstGeom prst="rect">
            <a:avLst/>
          </a:prstGeom>
        </p:spPr>
      </p:pic>
      <p:sp>
        <p:nvSpPr>
          <p:cNvPr id="37" name="Rectangle 36"/>
          <p:cNvSpPr/>
          <p:nvPr/>
        </p:nvSpPr>
        <p:spPr>
          <a:xfrm>
            <a:off x="-629382" y="2789188"/>
            <a:ext cx="12821382" cy="461665"/>
          </a:xfrm>
          <a:prstGeom prst="rect">
            <a:avLst/>
          </a:prstGeom>
        </p:spPr>
        <p:txBody>
          <a:bodyPr wrap="square">
            <a:spAutoFit/>
          </a:bodyPr>
          <a:lstStyle/>
          <a:p>
            <a:pPr lvl="2">
              <a:buFont typeface="Arial" panose="020B0604020202020204" pitchFamily="34" charset="0"/>
              <a:buChar char="•"/>
            </a:pPr>
            <a:r>
              <a:rPr lang="fr-CA" dirty="0" err="1" smtClean="0"/>
              <a:t>FMTSchedule</a:t>
            </a:r>
            <a:r>
              <a:rPr lang="fr-CA" dirty="0" smtClean="0"/>
              <a:t> </a:t>
            </a:r>
            <a:r>
              <a:rPr lang="fr-CA" dirty="0" err="1" smtClean="0"/>
              <a:t>is</a:t>
            </a:r>
            <a:r>
              <a:rPr lang="fr-CA" dirty="0" smtClean="0"/>
              <a:t> the main input (</a:t>
            </a:r>
            <a:r>
              <a:rPr lang="fr-CA" dirty="0" err="1" smtClean="0"/>
              <a:t>schedule</a:t>
            </a:r>
            <a:r>
              <a:rPr lang="fr-CA" dirty="0" smtClean="0"/>
              <a:t> output of </a:t>
            </a:r>
            <a:r>
              <a:rPr lang="fr-CA" dirty="0" err="1" smtClean="0"/>
              <a:t>FMTlpmodel</a:t>
            </a:r>
            <a:r>
              <a:rPr lang="fr-CA" dirty="0" smtClean="0"/>
              <a:t>) .</a:t>
            </a:r>
            <a:endParaRPr lang="fr-CA" dirty="0"/>
          </a:p>
        </p:txBody>
      </p:sp>
      <p:sp>
        <p:nvSpPr>
          <p:cNvPr id="38" name="Rectangle 37"/>
          <p:cNvSpPr/>
          <p:nvPr/>
        </p:nvSpPr>
        <p:spPr>
          <a:xfrm>
            <a:off x="-567664" y="3242796"/>
            <a:ext cx="12702046" cy="1200329"/>
          </a:xfrm>
          <a:prstGeom prst="rect">
            <a:avLst/>
          </a:prstGeom>
        </p:spPr>
        <p:txBody>
          <a:bodyPr wrap="square">
            <a:spAutoFit/>
          </a:bodyPr>
          <a:lstStyle/>
          <a:p>
            <a:pPr lvl="2">
              <a:buFont typeface="Arial" panose="020B0604020202020204" pitchFamily="34" charset="0"/>
              <a:buChar char="•"/>
            </a:pPr>
            <a:r>
              <a:rPr lang="fr-CA" dirty="0" err="1" smtClean="0"/>
              <a:t>Randomiterations</a:t>
            </a:r>
            <a:r>
              <a:rPr lang="fr-CA" dirty="0" smtClean="0"/>
              <a:t> </a:t>
            </a:r>
            <a:r>
              <a:rPr lang="fr-CA" dirty="0" err="1" smtClean="0"/>
              <a:t>is</a:t>
            </a:r>
            <a:r>
              <a:rPr lang="fr-CA" dirty="0" smtClean="0"/>
              <a:t> the maximal </a:t>
            </a:r>
            <a:r>
              <a:rPr lang="fr-CA" dirty="0" err="1" smtClean="0"/>
              <a:t>number</a:t>
            </a:r>
            <a:r>
              <a:rPr lang="fr-CA" dirty="0" smtClean="0"/>
              <a:t> of </a:t>
            </a:r>
            <a:r>
              <a:rPr lang="fr-CA" dirty="0" err="1" smtClean="0"/>
              <a:t>iterations</a:t>
            </a:r>
            <a:r>
              <a:rPr lang="fr-CA" dirty="0" smtClean="0"/>
              <a:t> </a:t>
            </a:r>
            <a:r>
              <a:rPr lang="fr-CA" dirty="0" err="1" smtClean="0"/>
              <a:t>done</a:t>
            </a:r>
            <a:r>
              <a:rPr lang="fr-CA" dirty="0" smtClean="0"/>
              <a:t> by the </a:t>
            </a:r>
            <a:r>
              <a:rPr lang="fr-CA" dirty="0" err="1" smtClean="0"/>
              <a:t>heuristic</a:t>
            </a:r>
            <a:r>
              <a:rPr lang="fr-CA" dirty="0" smtClean="0"/>
              <a:t> </a:t>
            </a:r>
            <a:r>
              <a:rPr lang="fr-CA" dirty="0" err="1" smtClean="0"/>
              <a:t>when</a:t>
            </a:r>
            <a:r>
              <a:rPr lang="fr-CA" dirty="0" smtClean="0"/>
              <a:t> no </a:t>
            </a:r>
            <a:r>
              <a:rPr lang="fr-CA" dirty="0" err="1" smtClean="0"/>
              <a:t>increase</a:t>
            </a:r>
            <a:r>
              <a:rPr lang="fr-CA" dirty="0" smtClean="0"/>
              <a:t> in the objective fonction value (</a:t>
            </a:r>
            <a:r>
              <a:rPr lang="fr-CA" dirty="0" err="1" smtClean="0"/>
              <a:t>maximization</a:t>
            </a:r>
            <a:r>
              <a:rPr lang="fr-CA" dirty="0" smtClean="0"/>
              <a:t>) or </a:t>
            </a:r>
            <a:r>
              <a:rPr lang="fr-CA" dirty="0" err="1" smtClean="0"/>
              <a:t>decrease</a:t>
            </a:r>
            <a:r>
              <a:rPr lang="fr-CA" dirty="0" smtClean="0"/>
              <a:t> in the primal </a:t>
            </a:r>
            <a:r>
              <a:rPr lang="fr-CA" dirty="0" err="1" smtClean="0"/>
              <a:t>infeasibility</a:t>
            </a:r>
            <a:r>
              <a:rPr lang="fr-CA" dirty="0" smtClean="0"/>
              <a:t> value has been </a:t>
            </a:r>
            <a:r>
              <a:rPr lang="fr-CA" dirty="0" err="1" smtClean="0"/>
              <a:t>done</a:t>
            </a:r>
            <a:r>
              <a:rPr lang="fr-CA" dirty="0" smtClean="0"/>
              <a:t>.</a:t>
            </a:r>
            <a:endParaRPr lang="fr-CA" dirty="0"/>
          </a:p>
        </p:txBody>
      </p:sp>
      <p:sp>
        <p:nvSpPr>
          <p:cNvPr id="39" name="Rectangle 38"/>
          <p:cNvSpPr/>
          <p:nvPr/>
        </p:nvSpPr>
        <p:spPr>
          <a:xfrm>
            <a:off x="-569714" y="4470796"/>
            <a:ext cx="12702046" cy="461665"/>
          </a:xfrm>
          <a:prstGeom prst="rect">
            <a:avLst/>
          </a:prstGeom>
        </p:spPr>
        <p:txBody>
          <a:bodyPr wrap="square">
            <a:spAutoFit/>
          </a:bodyPr>
          <a:lstStyle/>
          <a:p>
            <a:pPr lvl="2">
              <a:buFont typeface="Arial" panose="020B0604020202020204" pitchFamily="34" charset="0"/>
              <a:buChar char="•"/>
            </a:pPr>
            <a:r>
              <a:rPr lang="fr-CA" dirty="0" err="1" smtClean="0"/>
              <a:t>Seed</a:t>
            </a:r>
            <a:r>
              <a:rPr lang="fr-CA" dirty="0" smtClean="0"/>
              <a:t> </a:t>
            </a:r>
            <a:r>
              <a:rPr lang="fr-CA" dirty="0" err="1" smtClean="0"/>
              <a:t>is</a:t>
            </a:r>
            <a:r>
              <a:rPr lang="fr-CA" dirty="0" smtClean="0"/>
              <a:t> the </a:t>
            </a:r>
            <a:r>
              <a:rPr lang="fr-CA" dirty="0" err="1" smtClean="0"/>
              <a:t>random</a:t>
            </a:r>
            <a:r>
              <a:rPr lang="fr-CA" dirty="0" smtClean="0"/>
              <a:t> </a:t>
            </a:r>
            <a:r>
              <a:rPr lang="fr-CA" dirty="0" err="1" smtClean="0"/>
              <a:t>seed</a:t>
            </a:r>
            <a:r>
              <a:rPr lang="fr-CA" dirty="0" smtClean="0"/>
              <a:t> </a:t>
            </a:r>
            <a:r>
              <a:rPr lang="fr-CA" dirty="0" err="1" smtClean="0"/>
              <a:t>used</a:t>
            </a:r>
            <a:r>
              <a:rPr lang="fr-CA" dirty="0" smtClean="0"/>
              <a:t> by the </a:t>
            </a:r>
            <a:r>
              <a:rPr lang="fr-CA" dirty="0" err="1" smtClean="0"/>
              <a:t>inner</a:t>
            </a:r>
            <a:r>
              <a:rPr lang="fr-CA" dirty="0" smtClean="0"/>
              <a:t> </a:t>
            </a:r>
            <a:r>
              <a:rPr lang="fr-CA" dirty="0" err="1" smtClean="0"/>
              <a:t>cut</a:t>
            </a:r>
            <a:r>
              <a:rPr lang="fr-CA" dirty="0" smtClean="0"/>
              <a:t> block </a:t>
            </a:r>
            <a:r>
              <a:rPr lang="fr-CA" dirty="0" err="1" smtClean="0"/>
              <a:t>generator</a:t>
            </a:r>
            <a:r>
              <a:rPr lang="fr-CA" dirty="0" smtClean="0"/>
              <a:t> of the </a:t>
            </a:r>
            <a:r>
              <a:rPr lang="fr-CA" dirty="0" err="1" smtClean="0"/>
              <a:t>function</a:t>
            </a:r>
            <a:r>
              <a:rPr lang="fr-CA" dirty="0" smtClean="0"/>
              <a:t>. </a:t>
            </a:r>
            <a:endParaRPr lang="fr-CA" dirty="0"/>
          </a:p>
        </p:txBody>
      </p:sp>
    </p:spTree>
    <p:extLst>
      <p:ext uri="{BB962C8B-B14F-4D97-AF65-F5344CB8AC3E}">
        <p14:creationId xmlns:p14="http://schemas.microsoft.com/office/powerpoint/2010/main" val="395484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how </a:t>
            </a:r>
            <a:r>
              <a:rPr lang="fr-CA" dirty="0" err="1" smtClean="0">
                <a:effectLst>
                  <a:outerShdw blurRad="38100" dist="38100" dir="2700000" algn="tl">
                    <a:srgbClr val="000000">
                      <a:alpha val="43137"/>
                    </a:srgbClr>
                  </a:outerShdw>
                </a:effectLst>
                <a:cs typeface="Arial" panose="020B0604020202020204" pitchFamily="34" charset="0"/>
              </a:rPr>
              <a:t>it</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works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llipse 9"/>
          <p:cNvSpPr/>
          <p:nvPr/>
        </p:nvSpPr>
        <p:spPr bwMode="auto">
          <a:xfrm>
            <a:off x="4594669" y="1430817"/>
            <a:ext cx="2664296" cy="90656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Generation</a:t>
            </a:r>
            <a:endParaRPr lang="fr-CA" dirty="0">
              <a:solidFill>
                <a:srgbClr val="000000"/>
              </a:solidFill>
              <a:latin typeface="Arial" charset="0"/>
              <a:ea typeface="ヒラギノ角ゴ Pro W3" charset="0"/>
              <a:cs typeface="ヒラギノ角ゴ Pro W3" charset="0"/>
            </a:endParaRPr>
          </a:p>
        </p:txBody>
      </p:sp>
      <p:sp>
        <p:nvSpPr>
          <p:cNvPr id="31" name="Ellipse 30"/>
          <p:cNvSpPr/>
          <p:nvPr/>
        </p:nvSpPr>
        <p:spPr bwMode="auto">
          <a:xfrm>
            <a:off x="4759215" y="2801734"/>
            <a:ext cx="2335204" cy="81005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Evaluation</a:t>
            </a:r>
            <a:endParaRPr lang="fr-CA" dirty="0">
              <a:solidFill>
                <a:srgbClr val="000000"/>
              </a:solidFill>
              <a:latin typeface="Arial" charset="0"/>
              <a:ea typeface="ヒラギノ角ゴ Pro W3" charset="0"/>
              <a:cs typeface="ヒラギノ角ゴ Pro W3" charset="0"/>
            </a:endParaRPr>
          </a:p>
        </p:txBody>
      </p:sp>
      <p:sp>
        <p:nvSpPr>
          <p:cNvPr id="33" name="Ellipse 32"/>
          <p:cNvSpPr/>
          <p:nvPr/>
        </p:nvSpPr>
        <p:spPr bwMode="auto">
          <a:xfrm>
            <a:off x="335969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Keep</a:t>
            </a:r>
            <a:r>
              <a:rPr lang="fr-CA" dirty="0" smtClean="0">
                <a:solidFill>
                  <a:srgbClr val="000000"/>
                </a:solidFill>
                <a:latin typeface="Arial" charset="0"/>
                <a:ea typeface="ヒラギノ角ゴ Pro W3" charset="0"/>
                <a:cs typeface="ヒラギノ角ゴ Pro W3" charset="0"/>
              </a:rPr>
              <a:t> </a:t>
            </a:r>
            <a:r>
              <a:rPr lang="fr-CA" dirty="0" err="1" smtClean="0">
                <a:solidFill>
                  <a:srgbClr val="000000"/>
                </a:solidFill>
                <a:latin typeface="Arial" charset="0"/>
                <a:ea typeface="ヒラギノ角ゴ Pro W3" charset="0"/>
                <a:cs typeface="ヒラギノ角ゴ Pro W3" charset="0"/>
              </a:rPr>
              <a:t>it</a:t>
            </a:r>
            <a:endParaRPr lang="fr-CA" dirty="0" smtClean="0">
              <a:solidFill>
                <a:srgbClr val="000000"/>
              </a:solidFill>
              <a:latin typeface="Arial" charset="0"/>
              <a:ea typeface="ヒラギノ角ゴ Pro W3" charset="0"/>
              <a:cs typeface="ヒラギノ角ゴ Pro W3" charset="0"/>
            </a:endParaRPr>
          </a:p>
          <a:p>
            <a:r>
              <a:rPr lang="fr-CA" sz="1400" dirty="0" smtClean="0"/>
              <a:t>#</a:t>
            </a:r>
            <a:r>
              <a:rPr lang="fr-CA" sz="1400" dirty="0" err="1" smtClean="0"/>
              <a:t>iteration</a:t>
            </a:r>
            <a:r>
              <a:rPr lang="fr-CA" sz="1400" dirty="0" smtClean="0"/>
              <a:t> </a:t>
            </a:r>
            <a:r>
              <a:rPr lang="fr-CA" sz="1400" dirty="0"/>
              <a:t>= 0</a:t>
            </a:r>
          </a:p>
          <a:p>
            <a:endParaRPr lang="fr-CA" dirty="0">
              <a:solidFill>
                <a:srgbClr val="000000"/>
              </a:solidFill>
              <a:latin typeface="Arial" charset="0"/>
              <a:ea typeface="ヒラギノ角ゴ Pro W3" charset="0"/>
              <a:cs typeface="ヒラギノ角ゴ Pro W3" charset="0"/>
            </a:endParaRPr>
          </a:p>
        </p:txBody>
      </p:sp>
      <p:sp>
        <p:nvSpPr>
          <p:cNvPr id="34" name="Ellipse 33"/>
          <p:cNvSpPr/>
          <p:nvPr/>
        </p:nvSpPr>
        <p:spPr bwMode="auto">
          <a:xfrm>
            <a:off x="660005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Reject</a:t>
            </a:r>
            <a:endParaRPr lang="fr-CA" dirty="0" smtClean="0">
              <a:solidFill>
                <a:srgbClr val="000000"/>
              </a:solidFill>
              <a:latin typeface="Arial" charset="0"/>
              <a:ea typeface="ヒラギノ角ゴ Pro W3" charset="0"/>
              <a:cs typeface="ヒラギノ角ゴ Pro W3" charset="0"/>
            </a:endParaRPr>
          </a:p>
          <a:p>
            <a:r>
              <a:rPr lang="fr-CA" sz="1400" dirty="0" smtClean="0"/>
              <a:t>++#</a:t>
            </a:r>
            <a:r>
              <a:rPr lang="fr-CA" sz="1400" dirty="0" err="1" smtClean="0"/>
              <a:t>iteration</a:t>
            </a:r>
            <a:endParaRPr lang="fr-CA" sz="1400" dirty="0"/>
          </a:p>
          <a:p>
            <a:endParaRPr lang="fr-CA" dirty="0">
              <a:solidFill>
                <a:srgbClr val="000000"/>
              </a:solidFill>
              <a:latin typeface="Arial" charset="0"/>
              <a:ea typeface="ヒラギノ角ゴ Pro W3" charset="0"/>
              <a:cs typeface="ヒラギノ角ゴ Pro W3" charset="0"/>
            </a:endParaRPr>
          </a:p>
        </p:txBody>
      </p:sp>
      <p:cxnSp>
        <p:nvCxnSpPr>
          <p:cNvPr id="29" name="Connecteur droit avec flèche 28"/>
          <p:cNvCxnSpPr>
            <a:stCxn id="31" idx="5"/>
          </p:cNvCxnSpPr>
          <p:nvPr/>
        </p:nvCxnSpPr>
        <p:spPr bwMode="auto">
          <a:xfrm>
            <a:off x="6752436" y="3493157"/>
            <a:ext cx="567700"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Connecteur droit avec flèche 39"/>
          <p:cNvCxnSpPr>
            <a:stCxn id="31" idx="3"/>
            <a:endCxn id="33" idx="0"/>
          </p:cNvCxnSpPr>
          <p:nvPr/>
        </p:nvCxnSpPr>
        <p:spPr bwMode="auto">
          <a:xfrm flipH="1">
            <a:off x="4424342" y="3493157"/>
            <a:ext cx="676856"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Connecteur droit avec flèche 41"/>
          <p:cNvCxnSpPr>
            <a:stCxn id="10" idx="4"/>
            <a:endCxn id="31" idx="0"/>
          </p:cNvCxnSpPr>
          <p:nvPr/>
        </p:nvCxnSpPr>
        <p:spPr bwMode="auto">
          <a:xfrm>
            <a:off x="5926817" y="2337380"/>
            <a:ext cx="0" cy="464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ZoneTexte 43"/>
          <p:cNvSpPr txBox="1"/>
          <p:nvPr/>
        </p:nvSpPr>
        <p:spPr>
          <a:xfrm>
            <a:off x="6970097" y="3431837"/>
            <a:ext cx="1031477" cy="246221"/>
          </a:xfrm>
          <a:prstGeom prst="rect">
            <a:avLst/>
          </a:prstGeom>
          <a:noFill/>
        </p:spPr>
        <p:txBody>
          <a:bodyPr wrap="square" rtlCol="0">
            <a:spAutoFit/>
          </a:bodyPr>
          <a:lstStyle/>
          <a:p>
            <a:r>
              <a:rPr lang="fr-CA" sz="1000" dirty="0" err="1"/>
              <a:t>W</a:t>
            </a:r>
            <a:r>
              <a:rPr lang="fr-CA" sz="1000" dirty="0" err="1" smtClean="0"/>
              <a:t>orst</a:t>
            </a:r>
            <a:endParaRPr lang="fr-CA" sz="1000" dirty="0"/>
          </a:p>
        </p:txBody>
      </p:sp>
      <p:sp>
        <p:nvSpPr>
          <p:cNvPr id="46" name="ZoneTexte 45"/>
          <p:cNvSpPr txBox="1"/>
          <p:nvPr/>
        </p:nvSpPr>
        <p:spPr>
          <a:xfrm>
            <a:off x="4006894" y="3431837"/>
            <a:ext cx="1409212" cy="246221"/>
          </a:xfrm>
          <a:prstGeom prst="rect">
            <a:avLst/>
          </a:prstGeom>
          <a:noFill/>
        </p:spPr>
        <p:txBody>
          <a:bodyPr wrap="square" rtlCol="0">
            <a:spAutoFit/>
          </a:bodyPr>
          <a:lstStyle/>
          <a:p>
            <a:r>
              <a:rPr lang="fr-CA" sz="1000" dirty="0" err="1" smtClean="0"/>
              <a:t>Better</a:t>
            </a:r>
            <a:endParaRPr lang="fr-CA" sz="1000" dirty="0"/>
          </a:p>
        </p:txBody>
      </p:sp>
      <p:cxnSp>
        <p:nvCxnSpPr>
          <p:cNvPr id="56" name="Connecteur en arc 55"/>
          <p:cNvCxnSpPr>
            <a:stCxn id="34" idx="6"/>
            <a:endCxn id="10" idx="6"/>
          </p:cNvCxnSpPr>
          <p:nvPr/>
        </p:nvCxnSpPr>
        <p:spPr bwMode="auto">
          <a:xfrm flipH="1" flipV="1">
            <a:off x="7258965" y="1884099"/>
            <a:ext cx="1470383" cy="2555647"/>
          </a:xfrm>
          <a:prstGeom prst="curvedConnector3">
            <a:avLst>
              <a:gd name="adj1" fmla="val -9254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ZoneTexte 65"/>
          <p:cNvSpPr txBox="1"/>
          <p:nvPr/>
        </p:nvSpPr>
        <p:spPr>
          <a:xfrm>
            <a:off x="8112224" y="1598113"/>
            <a:ext cx="3960440" cy="338554"/>
          </a:xfrm>
          <a:prstGeom prst="rect">
            <a:avLst/>
          </a:prstGeom>
          <a:noFill/>
        </p:spPr>
        <p:txBody>
          <a:bodyPr wrap="square" rtlCol="0">
            <a:spAutoFit/>
          </a:bodyPr>
          <a:lstStyle/>
          <a:p>
            <a:r>
              <a:rPr lang="fr-CA" sz="1600" dirty="0" smtClean="0"/>
              <a:t>#</a:t>
            </a:r>
            <a:r>
              <a:rPr lang="fr-CA" sz="1600" dirty="0" err="1" smtClean="0"/>
              <a:t>iterations</a:t>
            </a:r>
            <a:r>
              <a:rPr lang="fr-CA" sz="1600" dirty="0" smtClean="0"/>
              <a:t> &lt; #maximal </a:t>
            </a:r>
            <a:r>
              <a:rPr lang="fr-CA" sz="1600" dirty="0" err="1" smtClean="0"/>
              <a:t>iteration</a:t>
            </a:r>
            <a:endParaRPr lang="fr-CA" sz="1600" dirty="0"/>
          </a:p>
        </p:txBody>
      </p:sp>
      <p:cxnSp>
        <p:nvCxnSpPr>
          <p:cNvPr id="69" name="Connecteur en arc 68"/>
          <p:cNvCxnSpPr>
            <a:stCxn id="33" idx="2"/>
            <a:endCxn id="10" idx="2"/>
          </p:cNvCxnSpPr>
          <p:nvPr/>
        </p:nvCxnSpPr>
        <p:spPr bwMode="auto">
          <a:xfrm rot="10800000" flipH="1">
            <a:off x="3359695" y="1884100"/>
            <a:ext cx="1234973" cy="2555647"/>
          </a:xfrm>
          <a:prstGeom prst="curvedConnector3">
            <a:avLst>
              <a:gd name="adj1" fmla="val -125167"/>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205" name="Connecteur droit avec flèche 8204"/>
          <p:cNvCxnSpPr>
            <a:stCxn id="34" idx="4"/>
            <a:endCxn id="83" idx="6"/>
          </p:cNvCxnSpPr>
          <p:nvPr/>
        </p:nvCxnSpPr>
        <p:spPr bwMode="auto">
          <a:xfrm flipH="1">
            <a:off x="7036286" y="4913548"/>
            <a:ext cx="628416" cy="657706"/>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 name="Ellipse 82"/>
          <p:cNvSpPr/>
          <p:nvPr/>
        </p:nvSpPr>
        <p:spPr bwMode="auto">
          <a:xfrm>
            <a:off x="4906994" y="5097452"/>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Return</a:t>
            </a:r>
            <a:endParaRPr lang="fr-CA" dirty="0">
              <a:solidFill>
                <a:srgbClr val="000000"/>
              </a:solidFill>
              <a:latin typeface="Arial" charset="0"/>
              <a:ea typeface="ヒラギノ角ゴ Pro W3" charset="0"/>
              <a:cs typeface="ヒラギノ角ゴ Pro W3" charset="0"/>
            </a:endParaRPr>
          </a:p>
        </p:txBody>
      </p:sp>
      <p:sp>
        <p:nvSpPr>
          <p:cNvPr id="86" name="ZoneTexte 85"/>
          <p:cNvSpPr txBox="1"/>
          <p:nvPr/>
        </p:nvSpPr>
        <p:spPr>
          <a:xfrm>
            <a:off x="7485835" y="4986479"/>
            <a:ext cx="2308159" cy="584775"/>
          </a:xfrm>
          <a:prstGeom prst="rect">
            <a:avLst/>
          </a:prstGeom>
          <a:noFill/>
        </p:spPr>
        <p:txBody>
          <a:bodyPr wrap="square" rtlCol="0">
            <a:spAutoFit/>
          </a:bodyPr>
          <a:lstStyle/>
          <a:p>
            <a:r>
              <a:rPr lang="fr-CA" sz="1600" dirty="0" smtClean="0"/>
              <a:t>#</a:t>
            </a:r>
            <a:r>
              <a:rPr lang="fr-CA" sz="1600" dirty="0" err="1" smtClean="0"/>
              <a:t>iteration</a:t>
            </a:r>
            <a:r>
              <a:rPr lang="fr-CA" sz="1600" dirty="0" smtClean="0"/>
              <a:t> </a:t>
            </a:r>
            <a:r>
              <a:rPr lang="fr-CA" sz="1600" dirty="0" err="1" smtClean="0"/>
              <a:t>equal</a:t>
            </a:r>
            <a:r>
              <a:rPr lang="fr-CA" sz="1600" dirty="0" smtClean="0"/>
              <a:t> the  #maximal </a:t>
            </a:r>
            <a:r>
              <a:rPr lang="fr-CA" sz="1600" dirty="0" err="1" smtClean="0"/>
              <a:t>iteration</a:t>
            </a:r>
            <a:endParaRPr lang="fr-CA" sz="1600" dirty="0"/>
          </a:p>
        </p:txBody>
      </p:sp>
    </p:spTree>
    <p:extLst>
      <p:ext uri="{BB962C8B-B14F-4D97-AF65-F5344CB8AC3E}">
        <p14:creationId xmlns:p14="http://schemas.microsoft.com/office/powerpoint/2010/main" val="235323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3" grpId="0" animBg="1"/>
      <p:bldP spid="34" grpId="0" animBg="1"/>
      <p:bldP spid="8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Output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9" name="Rectangle 18"/>
          <p:cNvSpPr/>
          <p:nvPr/>
        </p:nvSpPr>
        <p:spPr>
          <a:xfrm>
            <a:off x="407368" y="1052736"/>
            <a:ext cx="10469823" cy="830997"/>
          </a:xfrm>
          <a:prstGeom prst="rect">
            <a:avLst/>
          </a:prstGeom>
        </p:spPr>
        <p:txBody>
          <a:bodyPr wrap="square">
            <a:spAutoFit/>
          </a:bodyPr>
          <a:lstStyle/>
          <a:p>
            <a:r>
              <a:rPr lang="fr-CA" dirty="0" smtClean="0"/>
              <a:t>The </a:t>
            </a:r>
            <a:r>
              <a:rPr lang="fr-CA" dirty="0" err="1" smtClean="0"/>
              <a:t>function</a:t>
            </a:r>
            <a:r>
              <a:rPr lang="fr-CA" dirty="0" smtClean="0"/>
              <a:t> </a:t>
            </a:r>
            <a:r>
              <a:rPr lang="fr-CA" dirty="0" err="1" smtClean="0"/>
              <a:t>returns</a:t>
            </a:r>
            <a:r>
              <a:rPr lang="fr-CA" dirty="0" smtClean="0"/>
              <a:t> information on the </a:t>
            </a:r>
            <a:r>
              <a:rPr lang="fr-CA" b="1" dirty="0" smtClean="0"/>
              <a:t>best solution</a:t>
            </a:r>
            <a:r>
              <a:rPr lang="fr-CA" dirty="0" smtClean="0"/>
              <a:t> </a:t>
            </a:r>
            <a:r>
              <a:rPr lang="fr-CA" dirty="0" err="1" smtClean="0"/>
              <a:t>found</a:t>
            </a:r>
            <a:r>
              <a:rPr lang="fr-CA" dirty="0" smtClean="0"/>
              <a:t>. The information are </a:t>
            </a:r>
            <a:r>
              <a:rPr lang="fr-CA" dirty="0" err="1" smtClean="0"/>
              <a:t>returned</a:t>
            </a:r>
            <a:r>
              <a:rPr lang="fr-CA" dirty="0" smtClean="0"/>
              <a:t> in a </a:t>
            </a:r>
            <a:r>
              <a:rPr lang="fr-CA" dirty="0" err="1" smtClean="0"/>
              <a:t>form</a:t>
            </a:r>
            <a:r>
              <a:rPr lang="fr-CA" dirty="0" smtClean="0"/>
              <a:t> of a </a:t>
            </a:r>
            <a:r>
              <a:rPr lang="fr-CA" dirty="0" err="1" smtClean="0"/>
              <a:t>map</a:t>
            </a:r>
            <a:r>
              <a:rPr lang="fr-CA" dirty="0" smtClean="0"/>
              <a:t>.</a:t>
            </a:r>
            <a:endParaRPr lang="fr-CA" dirty="0"/>
          </a:p>
        </p:txBody>
      </p:sp>
      <p:graphicFrame>
        <p:nvGraphicFramePr>
          <p:cNvPr id="2" name="Tableau 1"/>
          <p:cNvGraphicFramePr>
            <a:graphicFrameLocks noGrp="1"/>
          </p:cNvGraphicFramePr>
          <p:nvPr>
            <p:extLst>
              <p:ext uri="{D42A27DB-BD31-4B8C-83A1-F6EECF244321}">
                <p14:modId xmlns:p14="http://schemas.microsoft.com/office/powerpoint/2010/main" val="87892783"/>
              </p:ext>
            </p:extLst>
          </p:nvPr>
        </p:nvGraphicFramePr>
        <p:xfrm>
          <a:off x="755284" y="1883733"/>
          <a:ext cx="10684580" cy="4100033"/>
        </p:xfrm>
        <a:graphic>
          <a:graphicData uri="http://schemas.openxmlformats.org/drawingml/2006/table">
            <a:tbl>
              <a:tblPr firstRow="1" bandRow="1">
                <a:tableStyleId>{21E4AEA4-8DFA-4A89-87EB-49C32662AFE0}</a:tableStyleId>
              </a:tblPr>
              <a:tblGrid>
                <a:gridCol w="5342290"/>
                <a:gridCol w="5342290"/>
              </a:tblGrid>
              <a:tr h="534981">
                <a:tc>
                  <a:txBody>
                    <a:bodyPr/>
                    <a:lstStyle/>
                    <a:p>
                      <a:pPr algn="ctr"/>
                      <a:r>
                        <a:rPr lang="fr-CA" dirty="0" smtClean="0"/>
                        <a:t>key</a:t>
                      </a:r>
                      <a:endParaRPr lang="fr-CA" dirty="0"/>
                    </a:p>
                  </a:txBody>
                  <a:tcPr/>
                </a:tc>
                <a:tc>
                  <a:txBody>
                    <a:bodyPr/>
                    <a:lstStyle/>
                    <a:p>
                      <a:pPr algn="ctr"/>
                      <a:r>
                        <a:rPr lang="fr-CA" dirty="0" err="1" smtClean="0"/>
                        <a:t>Elements</a:t>
                      </a:r>
                      <a:r>
                        <a:rPr lang="fr-CA" dirty="0" smtClean="0"/>
                        <a:t> description</a:t>
                      </a:r>
                      <a:endParaRPr lang="fr-CA" dirty="0"/>
                    </a:p>
                  </a:txBody>
                  <a:tcPr/>
                </a:tc>
              </a:tr>
              <a:tr h="566126">
                <a:tc>
                  <a:txBody>
                    <a:bodyPr/>
                    <a:lstStyle/>
                    <a:p>
                      <a:pPr algn="ctr"/>
                      <a:r>
                        <a:rPr lang="fr-CA" dirty="0" smtClean="0"/>
                        <a:t>Objective</a:t>
                      </a:r>
                      <a:endParaRPr lang="fr-CA" dirty="0"/>
                    </a:p>
                  </a:txBody>
                  <a:tcPr/>
                </a:tc>
                <a:tc>
                  <a:txBody>
                    <a:bodyPr/>
                    <a:lstStyle/>
                    <a:p>
                      <a:pPr algn="ctr"/>
                      <a:r>
                        <a:rPr lang="fr-CA" dirty="0" smtClean="0"/>
                        <a:t>Value of the objective </a:t>
                      </a:r>
                      <a:r>
                        <a:rPr lang="fr-CA" dirty="0" err="1" smtClean="0"/>
                        <a:t>function</a:t>
                      </a:r>
                      <a:r>
                        <a:rPr lang="fr-CA" baseline="0" dirty="0" smtClean="0"/>
                        <a:t> of the </a:t>
                      </a:r>
                      <a:r>
                        <a:rPr lang="fr-CA" baseline="0" dirty="0" err="1" smtClean="0"/>
                        <a:t>spatially</a:t>
                      </a:r>
                      <a:r>
                        <a:rPr lang="fr-CA" baseline="0" dirty="0" smtClean="0"/>
                        <a:t> explicit solution.</a:t>
                      </a:r>
                      <a:endParaRPr lang="fr-CA" dirty="0"/>
                    </a:p>
                  </a:txBody>
                  <a:tcPr/>
                </a:tc>
              </a:tr>
              <a:tr h="1051376">
                <a:tc>
                  <a:txBody>
                    <a:bodyPr/>
                    <a:lstStyle/>
                    <a:p>
                      <a:pPr algn="ctr"/>
                      <a:r>
                        <a:rPr lang="fr-CA" dirty="0" err="1" smtClean="0"/>
                        <a:t>Primalinfeasibilities</a:t>
                      </a:r>
                      <a:endParaRPr lang="fr-CA" dirty="0"/>
                    </a:p>
                  </a:txBody>
                  <a:tcPr/>
                </a:tc>
                <a:tc>
                  <a:txBody>
                    <a:bodyPr/>
                    <a:lstStyle/>
                    <a:p>
                      <a:pPr algn="ctr"/>
                      <a:r>
                        <a:rPr lang="fr-CA" dirty="0" smtClean="0"/>
                        <a:t>Primal </a:t>
                      </a:r>
                      <a:r>
                        <a:rPr lang="fr-CA" dirty="0" err="1" smtClean="0"/>
                        <a:t>infeasability</a:t>
                      </a:r>
                      <a:r>
                        <a:rPr lang="fr-CA" baseline="0" dirty="0" smtClean="0"/>
                        <a:t> value of the </a:t>
                      </a:r>
                      <a:r>
                        <a:rPr lang="fr-CA" baseline="0" dirty="0" err="1" smtClean="0"/>
                        <a:t>spatially</a:t>
                      </a:r>
                      <a:r>
                        <a:rPr lang="fr-CA" baseline="0" dirty="0" smtClean="0"/>
                        <a:t> explicit solution. A value close to 0 </a:t>
                      </a:r>
                      <a:r>
                        <a:rPr lang="fr-CA" baseline="0" dirty="0" err="1" smtClean="0"/>
                        <a:t>means</a:t>
                      </a:r>
                      <a:r>
                        <a:rPr lang="fr-CA" baseline="0" dirty="0" smtClean="0"/>
                        <a:t> </a:t>
                      </a:r>
                      <a:r>
                        <a:rPr lang="fr-CA" baseline="0" dirty="0" err="1" smtClean="0"/>
                        <a:t>that</a:t>
                      </a:r>
                      <a:r>
                        <a:rPr lang="fr-CA" baseline="0" dirty="0" smtClean="0"/>
                        <a:t> the solution </a:t>
                      </a:r>
                      <a:r>
                        <a:rPr lang="fr-CA" baseline="0" dirty="0" err="1" smtClean="0"/>
                        <a:t>is</a:t>
                      </a:r>
                      <a:r>
                        <a:rPr lang="fr-CA" baseline="0" dirty="0" smtClean="0"/>
                        <a:t> 100% </a:t>
                      </a:r>
                      <a:r>
                        <a:rPr lang="fr-CA" baseline="0" dirty="0" err="1" smtClean="0"/>
                        <a:t>feasible</a:t>
                      </a:r>
                      <a:r>
                        <a:rPr lang="fr-CA" baseline="0" dirty="0" smtClean="0"/>
                        <a:t>. </a:t>
                      </a:r>
                      <a:endParaRPr lang="fr-CA" dirty="0"/>
                    </a:p>
                  </a:txBody>
                  <a:tcPr/>
                </a:tc>
              </a:tr>
              <a:tr h="737843">
                <a:tc>
                  <a:txBody>
                    <a:bodyPr/>
                    <a:lstStyle/>
                    <a:p>
                      <a:pPr algn="ctr"/>
                      <a:r>
                        <a:rPr lang="fr-CA" dirty="0" smtClean="0"/>
                        <a:t>Total</a:t>
                      </a:r>
                      <a:endParaRPr lang="fr-CA" dirty="0"/>
                    </a:p>
                  </a:txBody>
                  <a:tcPr/>
                </a:tc>
                <a:tc>
                  <a:txBody>
                    <a:bodyPr/>
                    <a:lstStyle/>
                    <a:p>
                      <a:pPr algn="ctr"/>
                      <a:r>
                        <a:rPr lang="fr-CA" dirty="0" smtClean="0"/>
                        <a:t>Total</a:t>
                      </a:r>
                      <a:r>
                        <a:rPr lang="fr-CA" baseline="0" dirty="0" smtClean="0"/>
                        <a:t> p</a:t>
                      </a:r>
                      <a:r>
                        <a:rPr lang="fr-CA" dirty="0" smtClean="0"/>
                        <a:t>roportion of the area of the </a:t>
                      </a:r>
                      <a:r>
                        <a:rPr lang="fr-CA" dirty="0" err="1" smtClean="0"/>
                        <a:t>spatially</a:t>
                      </a:r>
                      <a:r>
                        <a:rPr lang="fr-CA" baseline="0" dirty="0" smtClean="0"/>
                        <a:t> </a:t>
                      </a:r>
                      <a:r>
                        <a:rPr lang="fr-CA" baseline="0" dirty="0" err="1" smtClean="0"/>
                        <a:t>referenced</a:t>
                      </a:r>
                      <a:r>
                        <a:rPr lang="fr-CA" baseline="0" dirty="0" smtClean="0"/>
                        <a:t> </a:t>
                      </a:r>
                      <a:r>
                        <a:rPr lang="fr-CA" baseline="0" dirty="0" err="1" smtClean="0"/>
                        <a:t>schedule</a:t>
                      </a:r>
                      <a:r>
                        <a:rPr lang="fr-CA" baseline="0" dirty="0" smtClean="0"/>
                        <a:t> </a:t>
                      </a:r>
                      <a:r>
                        <a:rPr lang="fr-CA" baseline="0" dirty="0" err="1" smtClean="0"/>
                        <a:t>passed</a:t>
                      </a:r>
                      <a:r>
                        <a:rPr lang="fr-CA" baseline="0" dirty="0" smtClean="0"/>
                        <a:t> as input </a:t>
                      </a:r>
                      <a:r>
                        <a:rPr lang="fr-CA" baseline="0" dirty="0" err="1" smtClean="0"/>
                        <a:t>that</a:t>
                      </a:r>
                      <a:r>
                        <a:rPr lang="fr-CA" baseline="0" dirty="0" smtClean="0"/>
                        <a:t> has been </a:t>
                      </a:r>
                      <a:r>
                        <a:rPr lang="fr-CA" baseline="0" dirty="0" err="1" smtClean="0"/>
                        <a:t>spatialized</a:t>
                      </a:r>
                      <a:r>
                        <a:rPr lang="fr-CA" baseline="0" dirty="0" smtClean="0"/>
                        <a:t>. </a:t>
                      </a:r>
                      <a:endParaRPr lang="fr-CA" dirty="0"/>
                    </a:p>
                  </a:txBody>
                  <a:tcPr/>
                </a:tc>
              </a:tr>
              <a:tr h="959196">
                <a:tc>
                  <a:txBody>
                    <a:bodyPr/>
                    <a:lstStyle/>
                    <a:p>
                      <a:pPr algn="ctr"/>
                      <a:r>
                        <a:rPr lang="fr-CA" dirty="0" smtClean="0"/>
                        <a:t>« </a:t>
                      </a:r>
                      <a:r>
                        <a:rPr lang="fr-CA" dirty="0" err="1" smtClean="0"/>
                        <a:t>Actionname</a:t>
                      </a:r>
                      <a:r>
                        <a:rPr lang="fr-CA" dirty="0" smtClean="0"/>
                        <a:t> x»</a:t>
                      </a:r>
                      <a:endParaRPr lang="fr-CA"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Proportion of the area </a:t>
                      </a:r>
                      <a:r>
                        <a:rPr lang="fr-CA" dirty="0" err="1" smtClean="0"/>
                        <a:t>spatialized</a:t>
                      </a:r>
                      <a:r>
                        <a:rPr lang="fr-CA" dirty="0" smtClean="0"/>
                        <a:t> of a </a:t>
                      </a:r>
                      <a:r>
                        <a:rPr lang="fr-CA" dirty="0" err="1" smtClean="0"/>
                        <a:t>given</a:t>
                      </a:r>
                      <a:r>
                        <a:rPr lang="fr-CA" dirty="0" smtClean="0"/>
                        <a:t> action x</a:t>
                      </a:r>
                      <a:r>
                        <a:rPr lang="fr-CA" baseline="0" dirty="0" smtClean="0"/>
                        <a:t> of the original </a:t>
                      </a:r>
                      <a:r>
                        <a:rPr lang="fr-CA" baseline="0" dirty="0" err="1" smtClean="0"/>
                        <a:t>spatially</a:t>
                      </a:r>
                      <a:r>
                        <a:rPr lang="fr-CA" baseline="0" dirty="0" smtClean="0"/>
                        <a:t> </a:t>
                      </a:r>
                      <a:r>
                        <a:rPr lang="fr-CA" baseline="0" dirty="0" err="1" smtClean="0"/>
                        <a:t>referenced</a:t>
                      </a:r>
                      <a:r>
                        <a:rPr lang="fr-CA" baseline="0" dirty="0" smtClean="0"/>
                        <a:t> solution </a:t>
                      </a:r>
                      <a:r>
                        <a:rPr lang="fr-CA" baseline="0" dirty="0" err="1" smtClean="0"/>
                        <a:t>passed</a:t>
                      </a:r>
                      <a:r>
                        <a:rPr lang="fr-CA" baseline="0" dirty="0" smtClean="0"/>
                        <a:t> to the </a:t>
                      </a:r>
                      <a:r>
                        <a:rPr lang="fr-CA" baseline="0" dirty="0" err="1" smtClean="0"/>
                        <a:t>function</a:t>
                      </a:r>
                      <a:r>
                        <a:rPr lang="fr-CA" baseline="0" dirty="0" smtClean="0"/>
                        <a:t>.</a:t>
                      </a:r>
                      <a:endParaRPr lang="fr-CA" dirty="0"/>
                    </a:p>
                  </a:txBody>
                  <a:tcPr/>
                </a:tc>
              </a:tr>
            </a:tbl>
          </a:graphicData>
        </a:graphic>
      </p:graphicFrame>
    </p:spTree>
    <p:extLst>
      <p:ext uri="{BB962C8B-B14F-4D97-AF65-F5344CB8AC3E}">
        <p14:creationId xmlns:p14="http://schemas.microsoft.com/office/powerpoint/2010/main" val="30414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73</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3" name="Image 2"/>
          <p:cNvPicPr>
            <a:picLocks noChangeAspect="1"/>
          </p:cNvPicPr>
          <p:nvPr/>
        </p:nvPicPr>
        <p:blipFill>
          <a:blip r:embed="rId3"/>
          <a:stretch>
            <a:fillRect/>
          </a:stretch>
        </p:blipFill>
        <p:spPr>
          <a:xfrm>
            <a:off x="341588" y="1420701"/>
            <a:ext cx="5834020" cy="4816611"/>
          </a:xfrm>
          <a:prstGeom prst="rect">
            <a:avLst/>
          </a:prstGeom>
        </p:spPr>
      </p:pic>
      <p:pic>
        <p:nvPicPr>
          <p:cNvPr id="8" name="Image 7"/>
          <p:cNvPicPr>
            <a:picLocks noChangeAspect="1"/>
          </p:cNvPicPr>
          <p:nvPr/>
        </p:nvPicPr>
        <p:blipFill rotWithShape="1">
          <a:blip r:embed="rId4"/>
          <a:srcRect r="26762"/>
          <a:stretch/>
        </p:blipFill>
        <p:spPr>
          <a:xfrm>
            <a:off x="6453617" y="1514400"/>
            <a:ext cx="5475032" cy="4722912"/>
          </a:xfrm>
          <a:prstGeom prst="rect">
            <a:avLst/>
          </a:prstGeom>
        </p:spPr>
      </p:pic>
    </p:spTree>
    <p:extLst>
      <p:ext uri="{BB962C8B-B14F-4D97-AF65-F5344CB8AC3E}">
        <p14:creationId xmlns:p14="http://schemas.microsoft.com/office/powerpoint/2010/main" val="10398196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a:t>
            </a:r>
            <a:r>
              <a:rPr lang="fr-CA" dirty="0" err="1" smtClean="0">
                <a:effectLst>
                  <a:outerShdw blurRad="38100" dist="38100" dir="2700000" algn="tl">
                    <a:srgbClr val="000000">
                      <a:alpha val="43137"/>
                    </a:srgbClr>
                  </a:outerShdw>
                </a:effectLst>
                <a:cs typeface="Arial" panose="020B0604020202020204" pitchFamily="34" charset="0"/>
              </a:rPr>
              <a:t>Spatialyexplicitsimulation.R</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74</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Image 4"/>
          <p:cNvPicPr>
            <a:picLocks noChangeAspect="1"/>
          </p:cNvPicPr>
          <p:nvPr/>
        </p:nvPicPr>
        <p:blipFill>
          <a:blip r:embed="rId3"/>
          <a:stretch>
            <a:fillRect/>
          </a:stretch>
        </p:blipFill>
        <p:spPr>
          <a:xfrm>
            <a:off x="341588" y="1461699"/>
            <a:ext cx="5250356" cy="4501854"/>
          </a:xfrm>
          <a:prstGeom prst="rect">
            <a:avLst/>
          </a:prstGeom>
        </p:spPr>
      </p:pic>
      <p:pic>
        <p:nvPicPr>
          <p:cNvPr id="6" name="Image 5"/>
          <p:cNvPicPr>
            <a:picLocks noChangeAspect="1"/>
          </p:cNvPicPr>
          <p:nvPr/>
        </p:nvPicPr>
        <p:blipFill>
          <a:blip r:embed="rId4"/>
          <a:stretch>
            <a:fillRect/>
          </a:stretch>
        </p:blipFill>
        <p:spPr>
          <a:xfrm>
            <a:off x="6960096" y="1376144"/>
            <a:ext cx="4069841" cy="4482303"/>
          </a:xfrm>
          <a:prstGeom prst="rect">
            <a:avLst/>
          </a:prstGeom>
        </p:spPr>
      </p:pic>
    </p:spTree>
    <p:extLst>
      <p:ext uri="{BB962C8B-B14F-4D97-AF65-F5344CB8AC3E}">
        <p14:creationId xmlns:p14="http://schemas.microsoft.com/office/powerpoint/2010/main" val="10611694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75</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sp>
        <p:nvSpPr>
          <p:cNvPr id="15" name="Rectangle 14"/>
          <p:cNvSpPr/>
          <p:nvPr/>
        </p:nvSpPr>
        <p:spPr>
          <a:xfrm>
            <a:off x="-600744" y="2060848"/>
            <a:ext cx="12821382" cy="1569660"/>
          </a:xfrm>
          <a:prstGeom prst="rect">
            <a:avLst/>
          </a:prstGeom>
        </p:spPr>
        <p:txBody>
          <a:bodyPr wrap="square">
            <a:spAutoFit/>
          </a:bodyPr>
          <a:lstStyle/>
          <a:p>
            <a:pPr lvl="2">
              <a:buFont typeface="Arial" panose="020B0604020202020204" pitchFamily="34" charset="0"/>
              <a:buChar char="•"/>
            </a:pPr>
            <a:r>
              <a:rPr lang="fr-CA" dirty="0" err="1" smtClean="0"/>
              <a:t>Iteration</a:t>
            </a:r>
            <a:r>
              <a:rPr lang="fr-CA" dirty="0" smtClean="0"/>
              <a:t> 0 (first solution):</a:t>
            </a:r>
          </a:p>
          <a:p>
            <a:pPr lvl="3">
              <a:buFont typeface="Arial" panose="020B0604020202020204" pitchFamily="34" charset="0"/>
              <a:buChar char="•"/>
            </a:pPr>
            <a:r>
              <a:rPr lang="fr-CA" dirty="0" smtClean="0"/>
              <a:t>Primal </a:t>
            </a:r>
            <a:r>
              <a:rPr lang="fr-CA" dirty="0" err="1" smtClean="0"/>
              <a:t>infeasibility</a:t>
            </a:r>
            <a:r>
              <a:rPr lang="fr-CA" dirty="0" smtClean="0"/>
              <a:t> value </a:t>
            </a:r>
            <a:r>
              <a:rPr lang="fr-CA" dirty="0" err="1" smtClean="0"/>
              <a:t>is</a:t>
            </a:r>
            <a:r>
              <a:rPr lang="fr-CA" dirty="0" smtClean="0"/>
              <a:t> 0 (100% </a:t>
            </a:r>
            <a:r>
              <a:rPr lang="fr-CA" dirty="0" err="1" smtClean="0"/>
              <a:t>feasible</a:t>
            </a:r>
            <a:r>
              <a:rPr lang="fr-CA" dirty="0" smtClean="0"/>
              <a:t> solution).</a:t>
            </a:r>
          </a:p>
          <a:p>
            <a:pPr lvl="3">
              <a:buFont typeface="Arial" panose="020B0604020202020204" pitchFamily="34" charset="0"/>
              <a:buChar char="•"/>
            </a:pPr>
            <a:r>
              <a:rPr lang="fr-CA" dirty="0" smtClean="0"/>
              <a:t>The objective </a:t>
            </a:r>
            <a:r>
              <a:rPr lang="fr-CA" dirty="0" err="1" smtClean="0"/>
              <a:t>function</a:t>
            </a:r>
            <a:r>
              <a:rPr lang="fr-CA" dirty="0" smtClean="0"/>
              <a:t> value </a:t>
            </a:r>
            <a:r>
              <a:rPr lang="fr-CA" dirty="0" err="1" smtClean="0"/>
              <a:t>is</a:t>
            </a:r>
            <a:r>
              <a:rPr lang="fr-CA" dirty="0" smtClean="0"/>
              <a:t> 39464.52.</a:t>
            </a:r>
          </a:p>
          <a:p>
            <a:pPr lvl="3">
              <a:buFont typeface="Arial" panose="020B0604020202020204" pitchFamily="34" charset="0"/>
              <a:buChar char="•"/>
            </a:pPr>
            <a:endParaRPr lang="fr-CA" dirty="0"/>
          </a:p>
        </p:txBody>
      </p:sp>
      <p:sp>
        <p:nvSpPr>
          <p:cNvPr id="19" name="Rectangle 18"/>
          <p:cNvSpPr/>
          <p:nvPr/>
        </p:nvSpPr>
        <p:spPr>
          <a:xfrm>
            <a:off x="-562354" y="4621993"/>
            <a:ext cx="12821382" cy="1200329"/>
          </a:xfrm>
          <a:prstGeom prst="rect">
            <a:avLst/>
          </a:prstGeom>
        </p:spPr>
        <p:txBody>
          <a:bodyPr wrap="square">
            <a:spAutoFit/>
          </a:bodyPr>
          <a:lstStyle/>
          <a:p>
            <a:pPr lvl="2"/>
            <a:r>
              <a:rPr lang="fr-CA" dirty="0" err="1" smtClean="0"/>
              <a:t>We</a:t>
            </a:r>
            <a:r>
              <a:rPr lang="fr-CA" dirty="0" smtClean="0"/>
              <a:t> note an </a:t>
            </a:r>
            <a:r>
              <a:rPr lang="fr-CA" b="1" dirty="0" err="1"/>
              <a:t>i</a:t>
            </a:r>
            <a:r>
              <a:rPr lang="fr-CA" b="1" dirty="0" err="1" smtClean="0"/>
              <a:t>ncrease</a:t>
            </a:r>
            <a:r>
              <a:rPr lang="fr-CA" dirty="0" smtClean="0"/>
              <a:t> in the objective </a:t>
            </a:r>
            <a:r>
              <a:rPr lang="fr-CA" dirty="0" err="1" smtClean="0"/>
              <a:t>function</a:t>
            </a:r>
            <a:r>
              <a:rPr lang="fr-CA" dirty="0" smtClean="0"/>
              <a:t> value </a:t>
            </a:r>
            <a:r>
              <a:rPr lang="fr-CA" dirty="0" err="1" smtClean="0"/>
              <a:t>so</a:t>
            </a:r>
            <a:r>
              <a:rPr lang="fr-CA" dirty="0" smtClean="0"/>
              <a:t> the model has a </a:t>
            </a:r>
            <a:r>
              <a:rPr lang="fr-CA" dirty="0" err="1" smtClean="0"/>
              <a:t>maximization</a:t>
            </a:r>
            <a:r>
              <a:rPr lang="fr-CA" dirty="0" smtClean="0"/>
              <a:t> objective </a:t>
            </a:r>
            <a:r>
              <a:rPr lang="fr-CA" dirty="0" err="1" smtClean="0"/>
              <a:t>function</a:t>
            </a:r>
            <a:r>
              <a:rPr lang="fr-CA" dirty="0" smtClean="0"/>
              <a:t>.</a:t>
            </a:r>
          </a:p>
          <a:p>
            <a:pPr lvl="3">
              <a:buFont typeface="Arial" panose="020B0604020202020204" pitchFamily="34" charset="0"/>
              <a:buChar char="•"/>
            </a:pPr>
            <a:endParaRPr lang="fr-CA" dirty="0"/>
          </a:p>
        </p:txBody>
      </p:sp>
      <p:sp>
        <p:nvSpPr>
          <p:cNvPr id="20" name="Rectangle 19"/>
          <p:cNvSpPr/>
          <p:nvPr/>
        </p:nvSpPr>
        <p:spPr>
          <a:xfrm>
            <a:off x="-528736" y="3299500"/>
            <a:ext cx="12821382" cy="1569660"/>
          </a:xfrm>
          <a:prstGeom prst="rect">
            <a:avLst/>
          </a:prstGeom>
        </p:spPr>
        <p:txBody>
          <a:bodyPr wrap="square">
            <a:spAutoFit/>
          </a:bodyPr>
          <a:lstStyle/>
          <a:p>
            <a:pPr lvl="2">
              <a:buFont typeface="Arial" panose="020B0604020202020204" pitchFamily="34" charset="0"/>
              <a:buChar char="•"/>
            </a:pPr>
            <a:r>
              <a:rPr lang="fr-CA" dirty="0" err="1" smtClean="0"/>
              <a:t>After</a:t>
            </a:r>
            <a:r>
              <a:rPr lang="fr-CA" dirty="0" smtClean="0"/>
              <a:t> 10 </a:t>
            </a:r>
            <a:r>
              <a:rPr lang="fr-CA" dirty="0" err="1" smtClean="0"/>
              <a:t>generated</a:t>
            </a:r>
            <a:r>
              <a:rPr lang="fr-CA" dirty="0" smtClean="0"/>
              <a:t> solutions:</a:t>
            </a:r>
          </a:p>
          <a:p>
            <a:pPr lvl="3">
              <a:buFont typeface="Arial" panose="020B0604020202020204" pitchFamily="34" charset="0"/>
              <a:buChar char="•"/>
            </a:pPr>
            <a:r>
              <a:rPr lang="fr-CA" dirty="0" smtClean="0"/>
              <a:t>The primal </a:t>
            </a:r>
            <a:r>
              <a:rPr lang="fr-CA" dirty="0" err="1" smtClean="0"/>
              <a:t>infeasibility</a:t>
            </a:r>
            <a:r>
              <a:rPr lang="fr-CA" dirty="0" smtClean="0"/>
              <a:t> </a:t>
            </a:r>
            <a:r>
              <a:rPr lang="fr-CA" dirty="0" err="1" smtClean="0"/>
              <a:t>is</a:t>
            </a:r>
            <a:r>
              <a:rPr lang="fr-CA" dirty="0" smtClean="0"/>
              <a:t> </a:t>
            </a:r>
            <a:r>
              <a:rPr lang="fr-CA" dirty="0" err="1" smtClean="0"/>
              <a:t>still</a:t>
            </a:r>
            <a:r>
              <a:rPr lang="fr-CA" dirty="0" smtClean="0"/>
              <a:t> </a:t>
            </a:r>
            <a:r>
              <a:rPr lang="fr-CA" dirty="0"/>
              <a:t>0 (100% </a:t>
            </a:r>
            <a:r>
              <a:rPr lang="fr-CA" dirty="0" err="1"/>
              <a:t>feasible</a:t>
            </a:r>
            <a:r>
              <a:rPr lang="fr-CA" dirty="0"/>
              <a:t> solution).</a:t>
            </a:r>
            <a:endParaRPr lang="fr-CA" dirty="0" smtClean="0"/>
          </a:p>
          <a:p>
            <a:pPr lvl="3">
              <a:buFont typeface="Arial" panose="020B0604020202020204" pitchFamily="34" charset="0"/>
              <a:buChar char="•"/>
            </a:pPr>
            <a:r>
              <a:rPr lang="fr-CA" dirty="0"/>
              <a:t>The objective </a:t>
            </a:r>
            <a:r>
              <a:rPr lang="fr-CA" dirty="0" err="1"/>
              <a:t>function</a:t>
            </a:r>
            <a:r>
              <a:rPr lang="fr-CA" dirty="0"/>
              <a:t> value </a:t>
            </a:r>
            <a:r>
              <a:rPr lang="fr-CA" dirty="0" err="1"/>
              <a:t>is</a:t>
            </a:r>
            <a:r>
              <a:rPr lang="fr-CA" dirty="0"/>
              <a:t> 44085.32</a:t>
            </a:r>
            <a:r>
              <a:rPr lang="fr-CA" dirty="0" smtClean="0"/>
              <a:t>.</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3782574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Outputs of the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76</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844824"/>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p:cNvSpPr/>
          <p:nvPr/>
        </p:nvSpPr>
        <p:spPr>
          <a:xfrm>
            <a:off x="-600744" y="2712788"/>
            <a:ext cx="12821382" cy="830997"/>
          </a:xfrm>
          <a:prstGeom prst="rect">
            <a:avLst/>
          </a:prstGeom>
        </p:spPr>
        <p:txBody>
          <a:bodyPr wrap="square">
            <a:spAutoFit/>
          </a:bodyPr>
          <a:lstStyle/>
          <a:p>
            <a:pPr lvl="2">
              <a:buFont typeface="Arial" panose="020B0604020202020204" pitchFamily="34" charset="0"/>
              <a:buChar char="•"/>
            </a:pPr>
            <a:r>
              <a:rPr lang="fr-CA" dirty="0" smtClean="0"/>
              <a:t>The caribou action has been </a:t>
            </a:r>
            <a:r>
              <a:rPr lang="fr-CA" dirty="0" err="1" smtClean="0"/>
              <a:t>spatialized</a:t>
            </a:r>
            <a:r>
              <a:rPr lang="fr-CA" dirty="0" smtClean="0"/>
              <a:t> at 89% of the original </a:t>
            </a:r>
            <a:r>
              <a:rPr lang="fr-CA" dirty="0" err="1" smtClean="0"/>
              <a:t>spatially</a:t>
            </a:r>
            <a:r>
              <a:rPr lang="fr-CA" dirty="0"/>
              <a:t> </a:t>
            </a:r>
            <a:r>
              <a:rPr lang="fr-CA" dirty="0" err="1" smtClean="0"/>
              <a:t>referenced</a:t>
            </a:r>
            <a:r>
              <a:rPr lang="fr-CA" dirty="0" smtClean="0"/>
              <a:t> solution for the first </a:t>
            </a:r>
            <a:r>
              <a:rPr lang="fr-CA" dirty="0" err="1" smtClean="0"/>
              <a:t>period</a:t>
            </a:r>
            <a:r>
              <a:rPr lang="fr-CA" dirty="0" smtClean="0"/>
              <a:t> (P1). </a:t>
            </a:r>
            <a:endParaRPr lang="fr-CA" dirty="0"/>
          </a:p>
        </p:txBody>
      </p:sp>
      <p:sp>
        <p:nvSpPr>
          <p:cNvPr id="16" name="Rectangle 15"/>
          <p:cNvSpPr/>
          <p:nvPr/>
        </p:nvSpPr>
        <p:spPr>
          <a:xfrm>
            <a:off x="-598130" y="3493586"/>
            <a:ext cx="13030834" cy="830997"/>
          </a:xfrm>
          <a:prstGeom prst="rect">
            <a:avLst/>
          </a:prstGeom>
        </p:spPr>
        <p:txBody>
          <a:bodyPr wrap="square">
            <a:spAutoFit/>
          </a:bodyPr>
          <a:lstStyle/>
          <a:p>
            <a:pPr lvl="2">
              <a:buFont typeface="Arial" panose="020B0604020202020204" pitchFamily="34" charset="0"/>
              <a:buChar char="•"/>
            </a:pPr>
            <a:r>
              <a:rPr lang="fr-CA" dirty="0"/>
              <a:t>The </a:t>
            </a:r>
            <a:r>
              <a:rPr lang="fr-CA" dirty="0" smtClean="0"/>
              <a:t>coupe totale </a:t>
            </a:r>
            <a:r>
              <a:rPr lang="fr-CA" dirty="0"/>
              <a:t>action has been </a:t>
            </a:r>
            <a:r>
              <a:rPr lang="fr-CA" dirty="0" err="1"/>
              <a:t>spatialized</a:t>
            </a:r>
            <a:r>
              <a:rPr lang="fr-CA" dirty="0"/>
              <a:t> at </a:t>
            </a:r>
            <a:r>
              <a:rPr lang="fr-CA" dirty="0" smtClean="0"/>
              <a:t>87% </a:t>
            </a:r>
            <a:r>
              <a:rPr lang="fr-CA" dirty="0"/>
              <a:t>of the original </a:t>
            </a:r>
            <a:r>
              <a:rPr lang="fr-CA" dirty="0" err="1"/>
              <a:t>spatially</a:t>
            </a:r>
            <a:r>
              <a:rPr lang="fr-CA" dirty="0"/>
              <a:t> </a:t>
            </a:r>
            <a:r>
              <a:rPr lang="fr-CA" dirty="0" err="1"/>
              <a:t>referenced</a:t>
            </a:r>
            <a:r>
              <a:rPr lang="fr-CA" dirty="0"/>
              <a:t> solution for the first </a:t>
            </a:r>
            <a:r>
              <a:rPr lang="fr-CA" dirty="0" err="1"/>
              <a:t>period</a:t>
            </a:r>
            <a:r>
              <a:rPr lang="fr-CA" dirty="0"/>
              <a:t> (P1). </a:t>
            </a:r>
          </a:p>
        </p:txBody>
      </p:sp>
      <p:sp>
        <p:nvSpPr>
          <p:cNvPr id="17" name="Rectangle 16"/>
          <p:cNvSpPr/>
          <p:nvPr/>
        </p:nvSpPr>
        <p:spPr>
          <a:xfrm>
            <a:off x="-569168" y="4852122"/>
            <a:ext cx="12821382" cy="461665"/>
          </a:xfrm>
          <a:prstGeom prst="rect">
            <a:avLst/>
          </a:prstGeom>
        </p:spPr>
        <p:txBody>
          <a:bodyPr wrap="square">
            <a:spAutoFit/>
          </a:bodyPr>
          <a:lstStyle/>
          <a:p>
            <a:pPr lvl="2">
              <a:buFont typeface="Arial" panose="020B0604020202020204" pitchFamily="34" charset="0"/>
              <a:buChar char="•"/>
            </a:pPr>
            <a:r>
              <a:rPr lang="fr-CA" dirty="0" smtClean="0"/>
              <a:t>The primal </a:t>
            </a:r>
            <a:r>
              <a:rPr lang="fr-CA" dirty="0" err="1" smtClean="0"/>
              <a:t>infeasibility</a:t>
            </a:r>
            <a:r>
              <a:rPr lang="fr-CA" dirty="0" smtClean="0"/>
              <a:t> </a:t>
            </a:r>
            <a:r>
              <a:rPr lang="fr-CA" dirty="0" err="1" smtClean="0"/>
              <a:t>is</a:t>
            </a:r>
            <a:r>
              <a:rPr lang="fr-CA" dirty="0" smtClean="0"/>
              <a:t> 0 </a:t>
            </a:r>
            <a:r>
              <a:rPr lang="fr-CA" dirty="0" err="1" smtClean="0"/>
              <a:t>so</a:t>
            </a:r>
            <a:r>
              <a:rPr lang="fr-CA" dirty="0" smtClean="0"/>
              <a:t> the solution </a:t>
            </a:r>
            <a:r>
              <a:rPr lang="fr-CA" dirty="0" err="1" smtClean="0"/>
              <a:t>is</a:t>
            </a:r>
            <a:r>
              <a:rPr lang="fr-CA" dirty="0" smtClean="0"/>
              <a:t> 100% </a:t>
            </a:r>
            <a:r>
              <a:rPr lang="fr-CA" dirty="0" err="1" smtClean="0"/>
              <a:t>feasible</a:t>
            </a:r>
            <a:r>
              <a:rPr lang="fr-CA" dirty="0" smtClean="0"/>
              <a:t> (p1).</a:t>
            </a:r>
            <a:endParaRPr lang="fr-CA" dirty="0"/>
          </a:p>
        </p:txBody>
      </p:sp>
      <p:sp>
        <p:nvSpPr>
          <p:cNvPr id="9" name="Rectangle 8"/>
          <p:cNvSpPr/>
          <p:nvPr/>
        </p:nvSpPr>
        <p:spPr>
          <a:xfrm>
            <a:off x="-654212" y="2237962"/>
            <a:ext cx="12821382" cy="830997"/>
          </a:xfrm>
          <a:prstGeom prst="rect">
            <a:avLst/>
          </a:prstGeom>
        </p:spPr>
        <p:txBody>
          <a:bodyPr wrap="square">
            <a:spAutoFit/>
          </a:bodyPr>
          <a:lstStyle/>
          <a:p>
            <a:pPr lvl="2"/>
            <a:r>
              <a:rPr lang="fr-CA" dirty="0" smtClean="0"/>
              <a:t>The </a:t>
            </a:r>
            <a:r>
              <a:rPr lang="fr-CA" dirty="0" err="1" smtClean="0"/>
              <a:t>statistics</a:t>
            </a:r>
            <a:r>
              <a:rPr lang="fr-CA" dirty="0" smtClean="0"/>
              <a:t> of the </a:t>
            </a:r>
            <a:r>
              <a:rPr lang="fr-CA" b="1" dirty="0" smtClean="0"/>
              <a:t>best solution </a:t>
            </a:r>
            <a:r>
              <a:rPr lang="fr-CA" b="1" dirty="0" err="1" smtClean="0"/>
              <a:t>found</a:t>
            </a:r>
            <a:r>
              <a:rPr lang="fr-CA" b="1" dirty="0"/>
              <a:t> </a:t>
            </a:r>
            <a:r>
              <a:rPr lang="fr-CA" dirty="0" smtClean="0"/>
              <a:t>for P1 (first </a:t>
            </a:r>
            <a:r>
              <a:rPr lang="fr-CA" dirty="0" err="1" smtClean="0"/>
              <a:t>period</a:t>
            </a:r>
            <a:r>
              <a:rPr lang="fr-CA" dirty="0" smtClean="0"/>
              <a:t>) are </a:t>
            </a:r>
            <a:r>
              <a:rPr lang="fr-CA" dirty="0" err="1" smtClean="0"/>
              <a:t>shown</a:t>
            </a:r>
            <a:r>
              <a:rPr lang="fr-CA" dirty="0" smtClean="0"/>
              <a:t>:</a:t>
            </a:r>
          </a:p>
          <a:p>
            <a:pPr lvl="3">
              <a:buFont typeface="Arial" panose="020B0604020202020204" pitchFamily="34" charset="0"/>
              <a:buChar char="•"/>
            </a:pPr>
            <a:endParaRPr lang="fr-CA" dirty="0"/>
          </a:p>
        </p:txBody>
      </p:sp>
      <p:sp>
        <p:nvSpPr>
          <p:cNvPr id="10" name="Rectangle 9"/>
          <p:cNvSpPr/>
          <p:nvPr/>
        </p:nvSpPr>
        <p:spPr>
          <a:xfrm>
            <a:off x="-571535" y="4356585"/>
            <a:ext cx="12821382" cy="461665"/>
          </a:xfrm>
          <a:prstGeom prst="rect">
            <a:avLst/>
          </a:prstGeom>
        </p:spPr>
        <p:txBody>
          <a:bodyPr wrap="square">
            <a:spAutoFit/>
          </a:bodyPr>
          <a:lstStyle/>
          <a:p>
            <a:pPr lvl="2">
              <a:buFont typeface="Arial" panose="020B0604020202020204" pitchFamily="34" charset="0"/>
              <a:buChar char="•"/>
            </a:pPr>
            <a:r>
              <a:rPr lang="fr-CA" dirty="0" smtClean="0"/>
              <a:t>The objective </a:t>
            </a:r>
            <a:r>
              <a:rPr lang="fr-CA" dirty="0" err="1" smtClean="0"/>
              <a:t>function</a:t>
            </a:r>
            <a:r>
              <a:rPr lang="fr-CA" dirty="0" smtClean="0"/>
              <a:t> value </a:t>
            </a:r>
            <a:r>
              <a:rPr lang="fr-CA" dirty="0" err="1" smtClean="0"/>
              <a:t>is</a:t>
            </a:r>
            <a:r>
              <a:rPr lang="fr-CA" dirty="0" smtClean="0"/>
              <a:t> 36648 (p1).</a:t>
            </a:r>
            <a:endParaRPr lang="fr-CA" dirty="0"/>
          </a:p>
        </p:txBody>
      </p:sp>
    </p:spTree>
    <p:extLst>
      <p:ext uri="{BB962C8B-B14F-4D97-AF65-F5344CB8AC3E}">
        <p14:creationId xmlns:p14="http://schemas.microsoft.com/office/powerpoint/2010/main" val="33452640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Outputs of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77</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700808"/>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p:cNvSpPr/>
          <p:nvPr/>
        </p:nvSpPr>
        <p:spPr>
          <a:xfrm>
            <a:off x="-816767" y="2486163"/>
            <a:ext cx="12821382" cy="1200329"/>
          </a:xfrm>
          <a:prstGeom prst="rect">
            <a:avLst/>
          </a:prstGeom>
        </p:spPr>
        <p:txBody>
          <a:bodyPr wrap="square">
            <a:spAutoFit/>
          </a:bodyPr>
          <a:lstStyle/>
          <a:p>
            <a:pPr lvl="2">
              <a:buFont typeface="Arial" panose="020B0604020202020204" pitchFamily="34" charset="0"/>
              <a:buChar char="•"/>
            </a:pPr>
            <a:r>
              <a:rPr lang="fr-CA" b="1" dirty="0" err="1" smtClean="0"/>
              <a:t>Stalled</a:t>
            </a:r>
            <a:r>
              <a:rPr lang="fr-CA" dirty="0" smtClean="0"/>
              <a:t> </a:t>
            </a:r>
            <a:r>
              <a:rPr lang="fr-CA" dirty="0" err="1" smtClean="0"/>
              <a:t>means</a:t>
            </a:r>
            <a:r>
              <a:rPr lang="fr-CA" dirty="0" smtClean="0"/>
              <a:t> </a:t>
            </a:r>
            <a:r>
              <a:rPr lang="fr-CA" dirty="0" err="1" smtClean="0"/>
              <a:t>that</a:t>
            </a:r>
            <a:r>
              <a:rPr lang="fr-CA" dirty="0" smtClean="0"/>
              <a:t> no </a:t>
            </a:r>
            <a:r>
              <a:rPr lang="fr-CA" dirty="0" err="1" smtClean="0"/>
              <a:t>improvement</a:t>
            </a:r>
            <a:r>
              <a:rPr lang="fr-CA" dirty="0" smtClean="0"/>
              <a:t> in the solution stade has been made </a:t>
            </a:r>
            <a:r>
              <a:rPr lang="fr-CA" dirty="0" err="1" smtClean="0"/>
              <a:t>after</a:t>
            </a:r>
            <a:r>
              <a:rPr lang="fr-CA" dirty="0" smtClean="0"/>
              <a:t> x </a:t>
            </a:r>
            <a:r>
              <a:rPr lang="fr-CA" dirty="0" err="1" smtClean="0"/>
              <a:t>iterations</a:t>
            </a:r>
            <a:r>
              <a:rPr lang="fr-CA" dirty="0" smtClean="0"/>
              <a:t> and the </a:t>
            </a:r>
            <a:r>
              <a:rPr lang="fr-CA" dirty="0" err="1" smtClean="0"/>
              <a:t>process</a:t>
            </a:r>
            <a:r>
              <a:rPr lang="fr-CA" dirty="0" smtClean="0"/>
              <a:t> </a:t>
            </a:r>
            <a:r>
              <a:rPr lang="fr-CA" dirty="0" err="1" smtClean="0"/>
              <a:t>terminates</a:t>
            </a:r>
            <a:r>
              <a:rPr lang="fr-CA" dirty="0" smtClean="0"/>
              <a:t> </a:t>
            </a:r>
            <a:r>
              <a:rPr lang="fr-CA" dirty="0" err="1" smtClean="0"/>
              <a:t>normally</a:t>
            </a:r>
            <a:r>
              <a:rPr lang="fr-CA" dirty="0" smtClean="0"/>
              <a:t>. </a:t>
            </a:r>
            <a:r>
              <a:rPr lang="fr-CA" dirty="0" err="1" smtClean="0"/>
              <a:t>Each</a:t>
            </a:r>
            <a:r>
              <a:rPr lang="fr-CA" dirty="0" smtClean="0"/>
              <a:t> of </a:t>
            </a:r>
            <a:r>
              <a:rPr lang="fr-CA" dirty="0" err="1" smtClean="0"/>
              <a:t>those</a:t>
            </a:r>
            <a:r>
              <a:rPr lang="fr-CA" dirty="0" smtClean="0"/>
              <a:t> </a:t>
            </a:r>
            <a:r>
              <a:rPr lang="fr-CA" dirty="0" err="1" smtClean="0"/>
              <a:t>iterations</a:t>
            </a:r>
            <a:r>
              <a:rPr lang="fr-CA" dirty="0" smtClean="0"/>
              <a:t> has gave </a:t>
            </a:r>
            <a:r>
              <a:rPr lang="fr-CA" dirty="0" err="1" smtClean="0"/>
              <a:t>equal</a:t>
            </a:r>
            <a:r>
              <a:rPr lang="fr-CA" dirty="0" smtClean="0"/>
              <a:t> solution values.</a:t>
            </a:r>
            <a:endParaRPr lang="fr-CA" dirty="0"/>
          </a:p>
        </p:txBody>
      </p:sp>
      <p:sp>
        <p:nvSpPr>
          <p:cNvPr id="16" name="Rectangle 15"/>
          <p:cNvSpPr/>
          <p:nvPr/>
        </p:nvSpPr>
        <p:spPr>
          <a:xfrm>
            <a:off x="-771032" y="3715406"/>
            <a:ext cx="13030834" cy="830997"/>
          </a:xfrm>
          <a:prstGeom prst="rect">
            <a:avLst/>
          </a:prstGeom>
        </p:spPr>
        <p:txBody>
          <a:bodyPr wrap="square">
            <a:spAutoFit/>
          </a:bodyPr>
          <a:lstStyle/>
          <a:p>
            <a:pPr lvl="2">
              <a:buFont typeface="Arial" panose="020B0604020202020204" pitchFamily="34" charset="0"/>
              <a:buChar char="•"/>
            </a:pPr>
            <a:r>
              <a:rPr lang="fr-CA" b="1" dirty="0" err="1" smtClean="0"/>
              <a:t>Stuck</a:t>
            </a:r>
            <a:r>
              <a:rPr lang="fr-CA" b="1" dirty="0"/>
              <a:t> </a:t>
            </a:r>
            <a:r>
              <a:rPr lang="fr-CA" dirty="0" err="1" smtClean="0"/>
              <a:t>means</a:t>
            </a:r>
            <a:r>
              <a:rPr lang="fr-CA" dirty="0" smtClean="0"/>
              <a:t> </a:t>
            </a:r>
            <a:r>
              <a:rPr lang="fr-CA" dirty="0" err="1" smtClean="0"/>
              <a:t>that</a:t>
            </a:r>
            <a:r>
              <a:rPr lang="fr-CA" dirty="0" smtClean="0"/>
              <a:t> the </a:t>
            </a:r>
            <a:r>
              <a:rPr lang="fr-CA" dirty="0" err="1" smtClean="0"/>
              <a:t>heuristic</a:t>
            </a:r>
            <a:r>
              <a:rPr lang="fr-CA" dirty="0" smtClean="0"/>
              <a:t> </a:t>
            </a:r>
            <a:r>
              <a:rPr lang="fr-CA" dirty="0" err="1" smtClean="0"/>
              <a:t>is</a:t>
            </a:r>
            <a:r>
              <a:rPr lang="fr-CA" dirty="0" smtClean="0"/>
              <a:t> not able to </a:t>
            </a:r>
            <a:r>
              <a:rPr lang="fr-CA" dirty="0" err="1" smtClean="0"/>
              <a:t>improve</a:t>
            </a:r>
            <a:r>
              <a:rPr lang="fr-CA" dirty="0" smtClean="0"/>
              <a:t> the solution stade and has </a:t>
            </a:r>
            <a:r>
              <a:rPr lang="fr-CA" dirty="0" err="1" smtClean="0"/>
              <a:t>reached</a:t>
            </a:r>
            <a:r>
              <a:rPr lang="fr-CA" dirty="0" smtClean="0"/>
              <a:t> the </a:t>
            </a:r>
            <a:r>
              <a:rPr lang="fr-CA" b="1" dirty="0" err="1" smtClean="0"/>
              <a:t>randomiterations</a:t>
            </a:r>
            <a:r>
              <a:rPr lang="fr-CA" dirty="0" smtClean="0"/>
              <a:t> set by the user and </a:t>
            </a:r>
            <a:r>
              <a:rPr lang="fr-CA" dirty="0" err="1" smtClean="0"/>
              <a:t>that</a:t>
            </a:r>
            <a:r>
              <a:rPr lang="fr-CA" dirty="0" smtClean="0"/>
              <a:t> the </a:t>
            </a:r>
            <a:r>
              <a:rPr lang="fr-CA" dirty="0" err="1" smtClean="0"/>
              <a:t>process</a:t>
            </a:r>
            <a:r>
              <a:rPr lang="fr-CA" dirty="0" smtClean="0"/>
              <a:t> </a:t>
            </a:r>
            <a:r>
              <a:rPr lang="fr-CA" dirty="0" err="1" smtClean="0"/>
              <a:t>terminates</a:t>
            </a:r>
            <a:r>
              <a:rPr lang="fr-CA" dirty="0" smtClean="0"/>
              <a:t> </a:t>
            </a:r>
            <a:r>
              <a:rPr lang="fr-CA" dirty="0" err="1" smtClean="0"/>
              <a:t>normally</a:t>
            </a:r>
            <a:r>
              <a:rPr lang="fr-CA" dirty="0" smtClean="0"/>
              <a:t>.</a:t>
            </a:r>
            <a:endParaRPr lang="fr-CA" b="1" dirty="0"/>
          </a:p>
        </p:txBody>
      </p:sp>
      <p:sp>
        <p:nvSpPr>
          <p:cNvPr id="9" name="Rectangle 8"/>
          <p:cNvSpPr/>
          <p:nvPr/>
        </p:nvSpPr>
        <p:spPr>
          <a:xfrm>
            <a:off x="-816768" y="2070665"/>
            <a:ext cx="12838479" cy="830997"/>
          </a:xfrm>
          <a:prstGeom prst="rect">
            <a:avLst/>
          </a:prstGeom>
        </p:spPr>
        <p:txBody>
          <a:bodyPr wrap="square">
            <a:spAutoFit/>
          </a:bodyPr>
          <a:lstStyle/>
          <a:p>
            <a:pPr lvl="2"/>
            <a:r>
              <a:rPr lang="fr-CA" dirty="0" smtClean="0"/>
              <a:t>Information about the </a:t>
            </a:r>
            <a:r>
              <a:rPr lang="fr-CA" dirty="0" err="1" smtClean="0"/>
              <a:t>heuristic</a:t>
            </a:r>
            <a:r>
              <a:rPr lang="fr-CA" dirty="0" smtClean="0"/>
              <a:t> stade:</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1514872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installation and usage for R</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8</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err="1" smtClean="0"/>
              <a:t>With</a:t>
            </a:r>
            <a:r>
              <a:rPr lang="fr-CA" dirty="0" smtClean="0"/>
              <a:t> R </a:t>
            </a:r>
            <a:r>
              <a:rPr lang="fr-CA" dirty="0" err="1" smtClean="0"/>
              <a:t>you</a:t>
            </a:r>
            <a:r>
              <a:rPr lang="fr-CA" dirty="0" smtClean="0"/>
              <a:t> </a:t>
            </a:r>
            <a:r>
              <a:rPr lang="fr-CA" dirty="0" err="1" smtClean="0"/>
              <a:t>can</a:t>
            </a:r>
            <a:r>
              <a:rPr lang="fr-CA" dirty="0" smtClean="0"/>
              <a:t> use the </a:t>
            </a:r>
            <a:r>
              <a:rPr lang="fr-CA" dirty="0" err="1" smtClean="0"/>
              <a:t>following</a:t>
            </a:r>
            <a:r>
              <a:rPr lang="fr-CA" dirty="0" smtClean="0"/>
              <a:t> command to </a:t>
            </a:r>
            <a:r>
              <a:rPr lang="fr-CA" dirty="0" err="1" smtClean="0"/>
              <a:t>install</a:t>
            </a:r>
            <a:r>
              <a:rPr lang="fr-CA" dirty="0" smtClean="0"/>
              <a:t> FMT but if </a:t>
            </a:r>
            <a:r>
              <a:rPr lang="fr-CA" dirty="0" err="1" smtClean="0"/>
              <a:t>you</a:t>
            </a:r>
            <a:r>
              <a:rPr lang="fr-CA" dirty="0" smtClean="0"/>
              <a:t> compile FMT </a:t>
            </a:r>
            <a:r>
              <a:rPr lang="fr-CA" dirty="0" err="1" smtClean="0"/>
              <a:t>it</a:t>
            </a:r>
            <a:r>
              <a:rPr lang="fr-CA" dirty="0" smtClean="0"/>
              <a:t> </a:t>
            </a:r>
            <a:r>
              <a:rPr lang="fr-CA" dirty="0" err="1" smtClean="0"/>
              <a:t>will</a:t>
            </a:r>
            <a:r>
              <a:rPr lang="fr-CA" dirty="0" smtClean="0"/>
              <a:t> </a:t>
            </a:r>
            <a:r>
              <a:rPr lang="fr-CA" dirty="0" err="1" smtClean="0"/>
              <a:t>automaticaly</a:t>
            </a:r>
            <a:r>
              <a:rPr lang="fr-CA" dirty="0" smtClean="0"/>
              <a:t> </a:t>
            </a:r>
            <a:r>
              <a:rPr lang="fr-CA" dirty="0" err="1" smtClean="0"/>
              <a:t>install</a:t>
            </a:r>
            <a:r>
              <a:rPr lang="fr-CA" dirty="0" smtClean="0"/>
              <a:t> the package on </a:t>
            </a:r>
            <a:r>
              <a:rPr lang="fr-CA" dirty="0" err="1" smtClean="0"/>
              <a:t>your</a:t>
            </a:r>
            <a:r>
              <a:rPr lang="fr-CA" dirty="0" smtClean="0"/>
              <a:t> machine.</a:t>
            </a:r>
          </a:p>
          <a:p>
            <a:pPr>
              <a:spcAft>
                <a:spcPts val="600"/>
              </a:spcAft>
            </a:pPr>
            <a:endParaRPr lang="fr-CA" sz="1800" dirty="0" smtClean="0"/>
          </a:p>
          <a:p>
            <a:r>
              <a:rPr lang="fr-CA" sz="1800" dirty="0" err="1" smtClean="0"/>
              <a:t>install.packages</a:t>
            </a:r>
            <a:r>
              <a:rPr lang="fr-CA" sz="1800" dirty="0"/>
              <a:t>("T:/Donnees/02_Courant/07_Outil_moyen_methode/01_Entretien_developpement</a:t>
            </a:r>
            <a:r>
              <a:rPr lang="fr-CA" sz="1800" dirty="0" smtClean="0"/>
              <a:t>/		09_FMT/Windows/x64/R4/</a:t>
            </a:r>
            <a:r>
              <a:rPr lang="fr-CA" sz="1800" dirty="0" err="1" smtClean="0"/>
              <a:t>patchmosek</a:t>
            </a:r>
            <a:r>
              <a:rPr lang="fr-CA" sz="1800" dirty="0" smtClean="0"/>
              <a:t>/FMT_0.9.tar.gz</a:t>
            </a:r>
            <a:r>
              <a:rPr lang="fr-CA" sz="1800" dirty="0"/>
              <a:t>",</a:t>
            </a:r>
            <a:br>
              <a:rPr lang="fr-CA" sz="1800" dirty="0"/>
            </a:br>
            <a:r>
              <a:rPr lang="fr-CA" sz="1800" dirty="0" smtClean="0"/>
              <a:t>		repos=NULL,</a:t>
            </a:r>
            <a:br>
              <a:rPr lang="fr-CA" sz="1800" dirty="0" smtClean="0"/>
            </a:br>
            <a:r>
              <a:rPr lang="fr-CA" sz="1800" dirty="0" smtClean="0"/>
              <a:t>		</a:t>
            </a:r>
            <a:r>
              <a:rPr lang="fr-CA" sz="1800" dirty="0" err="1" smtClean="0"/>
              <a:t>INSTALL_opts</a:t>
            </a:r>
            <a:r>
              <a:rPr lang="fr-CA" sz="1800" dirty="0" smtClean="0"/>
              <a:t> = "--no-</a:t>
            </a:r>
            <a:r>
              <a:rPr lang="fr-CA" sz="1800" dirty="0" err="1" smtClean="0"/>
              <a:t>multiarch</a:t>
            </a:r>
            <a:r>
              <a:rPr lang="fr-CA" sz="1800" dirty="0" smtClean="0"/>
              <a:t>")</a:t>
            </a:r>
          </a:p>
          <a:p>
            <a:pPr>
              <a:spcAft>
                <a:spcPts val="600"/>
              </a:spcAft>
            </a:pPr>
            <a:r>
              <a:rPr lang="fr-CA" dirty="0" err="1" smtClean="0"/>
              <a:t>Than</a:t>
            </a:r>
            <a:r>
              <a:rPr lang="fr-CA" dirty="0" smtClean="0"/>
              <a:t>, to import the package in </a:t>
            </a:r>
            <a:r>
              <a:rPr lang="fr-CA" dirty="0" err="1" smtClean="0"/>
              <a:t>your</a:t>
            </a:r>
            <a:r>
              <a:rPr lang="fr-CA" dirty="0" smtClean="0"/>
              <a:t> script:</a:t>
            </a:r>
            <a:endParaRPr lang="fr-CA" sz="1800" dirty="0" smtClean="0"/>
          </a:p>
          <a:p>
            <a:r>
              <a:rPr lang="fr-CA" sz="1800" dirty="0" err="1" smtClean="0"/>
              <a:t>library</a:t>
            </a:r>
            <a:r>
              <a:rPr lang="fr-CA" sz="1800" dirty="0" smtClean="0"/>
              <a:t>(FMT)</a:t>
            </a:r>
            <a:endParaRPr lang="fr-CA" sz="1800" dirty="0"/>
          </a:p>
          <a:p>
            <a:endParaRPr lang="fr-CA" sz="1800" dirty="0"/>
          </a:p>
          <a:p>
            <a:endParaRPr lang="fr-CA" dirty="0"/>
          </a:p>
        </p:txBody>
      </p:sp>
    </p:spTree>
    <p:extLst>
      <p:ext uri="{BB962C8B-B14F-4D97-AF65-F5344CB8AC3E}">
        <p14:creationId xmlns:p14="http://schemas.microsoft.com/office/powerpoint/2010/main" val="217370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installation and usage for Python</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9</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If </a:t>
            </a:r>
            <a:r>
              <a:rPr lang="fr-CA" dirty="0" err="1" smtClean="0"/>
              <a:t>you</a:t>
            </a:r>
            <a:r>
              <a:rPr lang="fr-CA" dirty="0" smtClean="0"/>
              <a:t> compile FMT </a:t>
            </a:r>
            <a:r>
              <a:rPr lang="fr-CA" dirty="0" err="1" smtClean="0"/>
              <a:t>youself</a:t>
            </a:r>
            <a:r>
              <a:rPr lang="fr-CA" dirty="0" smtClean="0"/>
              <a:t> </a:t>
            </a:r>
            <a:r>
              <a:rPr lang="fr-CA" dirty="0" err="1" smtClean="0"/>
              <a:t>it</a:t>
            </a:r>
            <a:r>
              <a:rPr lang="fr-CA" dirty="0" smtClean="0"/>
              <a:t> </a:t>
            </a:r>
            <a:r>
              <a:rPr lang="fr-CA" dirty="0" err="1" smtClean="0"/>
              <a:t>will</a:t>
            </a:r>
            <a:r>
              <a:rPr lang="fr-CA" dirty="0" smtClean="0"/>
              <a:t> </a:t>
            </a:r>
            <a:r>
              <a:rPr lang="fr-CA" dirty="0" err="1" smtClean="0"/>
              <a:t>automaticaly</a:t>
            </a:r>
            <a:r>
              <a:rPr lang="fr-CA" dirty="0" smtClean="0"/>
              <a:t> </a:t>
            </a:r>
            <a:r>
              <a:rPr lang="fr-CA" dirty="0" err="1" smtClean="0"/>
              <a:t>create</a:t>
            </a:r>
            <a:r>
              <a:rPr lang="fr-CA" dirty="0" smtClean="0"/>
              <a:t> a </a:t>
            </a:r>
            <a:r>
              <a:rPr lang="fr-CA" dirty="0" err="1" smtClean="0"/>
              <a:t>wheel</a:t>
            </a:r>
            <a:r>
              <a:rPr lang="fr-CA" dirty="0" smtClean="0"/>
              <a:t> file and </a:t>
            </a:r>
            <a:r>
              <a:rPr lang="fr-CA" dirty="0" err="1" smtClean="0"/>
              <a:t>install</a:t>
            </a:r>
            <a:r>
              <a:rPr lang="fr-CA" dirty="0" smtClean="0"/>
              <a:t> </a:t>
            </a:r>
            <a:r>
              <a:rPr lang="fr-CA" dirty="0" err="1" smtClean="0"/>
              <a:t>it</a:t>
            </a:r>
            <a:r>
              <a:rPr lang="fr-CA" dirty="0" smtClean="0"/>
              <a:t> on </a:t>
            </a:r>
            <a:r>
              <a:rPr lang="fr-CA" dirty="0" err="1" smtClean="0"/>
              <a:t>your</a:t>
            </a:r>
            <a:r>
              <a:rPr lang="fr-CA" dirty="0" smtClean="0"/>
              <a:t> machine. </a:t>
            </a:r>
            <a:r>
              <a:rPr lang="fr-CA" dirty="0" err="1" smtClean="0"/>
              <a:t>Than</a:t>
            </a:r>
            <a:r>
              <a:rPr lang="fr-CA" dirty="0" smtClean="0"/>
              <a:t> </a:t>
            </a:r>
            <a:r>
              <a:rPr lang="fr-CA" dirty="0" err="1" smtClean="0"/>
              <a:t>you</a:t>
            </a:r>
            <a:r>
              <a:rPr lang="fr-CA" dirty="0" smtClean="0"/>
              <a:t> </a:t>
            </a:r>
            <a:r>
              <a:rPr lang="fr-CA" dirty="0" err="1" smtClean="0"/>
              <a:t>can</a:t>
            </a:r>
            <a:r>
              <a:rPr lang="fr-CA" dirty="0" smtClean="0"/>
              <a:t> import FMT </a:t>
            </a:r>
            <a:r>
              <a:rPr lang="fr-CA" dirty="0" err="1" smtClean="0"/>
              <a:t>using</a:t>
            </a:r>
            <a:r>
              <a:rPr lang="fr-CA" dirty="0" smtClean="0"/>
              <a:t>:</a:t>
            </a:r>
          </a:p>
          <a:p>
            <a:pPr>
              <a:spcAft>
                <a:spcPts val="600"/>
              </a:spcAft>
            </a:pPr>
            <a:endParaRPr lang="fr-CA" sz="1800" dirty="0"/>
          </a:p>
          <a:p>
            <a:pPr>
              <a:spcAft>
                <a:spcPts val="600"/>
              </a:spcAft>
            </a:pPr>
            <a:r>
              <a:rPr lang="fr-CA" sz="1800" dirty="0" smtClean="0"/>
              <a:t>import FMT</a:t>
            </a:r>
            <a:endParaRPr lang="fr-CA" sz="1800" dirty="0"/>
          </a:p>
          <a:p>
            <a:pPr>
              <a:spcAft>
                <a:spcPts val="600"/>
              </a:spcAft>
            </a:pPr>
            <a:endParaRPr lang="fr-CA" sz="1800" dirty="0"/>
          </a:p>
          <a:p>
            <a:endParaRPr lang="fr-CA" sz="1800" dirty="0"/>
          </a:p>
          <a:p>
            <a:endParaRPr lang="fr-CA" dirty="0"/>
          </a:p>
        </p:txBody>
      </p:sp>
    </p:spTree>
    <p:extLst>
      <p:ext uri="{BB962C8B-B14F-4D97-AF65-F5344CB8AC3E}">
        <p14:creationId xmlns:p14="http://schemas.microsoft.com/office/powerpoint/2010/main" val="46107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ujet xmlns="785701b4-08d1-402f-a497-f2f813221731">Gabarit de base</Sujet>
    <Date xmlns="785701b4-08d1-402f-a497-f2f813221731">2021-01-14T05:00:00+00:00</D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5BDF4D-C324-48A5-91B7-E22D7BB1F0AC}">
  <ds:schemaRefs>
    <ds:schemaRef ds:uri="http://purl.org/dc/term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http://schemas.microsoft.com/office/2006/documentManagement/types"/>
    <ds:schemaRef ds:uri="785701b4-08d1-402f-a497-f2f813221731"/>
    <ds:schemaRef ds:uri="http://schemas.openxmlformats.org/package/2006/metadata/core-properties"/>
  </ds:schemaRefs>
</ds:datastoreItem>
</file>

<file path=customXml/itemProps2.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B87F5F-D7D2-4A03-9569-C00D818199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11956</TotalTime>
  <Words>5240</Words>
  <Application>Microsoft Office PowerPoint</Application>
  <PresentationFormat>Grand écran</PresentationFormat>
  <Paragraphs>681</Paragraphs>
  <Slides>77</Slides>
  <Notes>74</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77</vt:i4>
      </vt:variant>
    </vt:vector>
  </HeadingPairs>
  <TitlesOfParts>
    <vt:vector size="87" baseType="lpstr">
      <vt:lpstr>Arial</vt:lpstr>
      <vt:lpstr>Calibri</vt:lpstr>
      <vt:lpstr>Courier New</vt:lpstr>
      <vt:lpstr>Geneva</vt:lpstr>
      <vt:lpstr>Helvetica</vt:lpstr>
      <vt:lpstr>Police système</vt:lpstr>
      <vt:lpstr>ヒラギノ角ゴ Pro W3</vt:lpstr>
      <vt:lpstr>Nouvelle présentation</vt:lpstr>
      <vt:lpstr>1_Nouvelle présentation</vt:lpstr>
      <vt:lpstr>Presentation4</vt:lpstr>
      <vt:lpstr>Bureau du forestier en chef    </vt:lpstr>
      <vt:lpstr> FMT – A TOOL FOR FOREST MANAGEMENT </vt:lpstr>
      <vt:lpstr>Forest Management Tool (FMT)</vt:lpstr>
      <vt:lpstr>FMT main characteristics</vt:lpstr>
      <vt:lpstr>A brief history</vt:lpstr>
      <vt:lpstr>New features to come…</vt:lpstr>
      <vt:lpstr>Doxygen</vt:lpstr>
      <vt:lpstr>FMT installation and usage for R</vt:lpstr>
      <vt:lpstr>FMT installation and usage for Python</vt:lpstr>
      <vt:lpstr>Main use of FMT</vt:lpstr>
      <vt:lpstr>Before anything, FMT is a interpreter</vt:lpstr>
      <vt:lpstr>FMTmodel : a model to rule them all.</vt:lpstr>
      <vt:lpstr>FMTmodel : a model to rule them all.</vt:lpstr>
      <vt:lpstr>FMTmodel : a model to rule them all.</vt:lpstr>
      <vt:lpstr>Reading a model (R)</vt:lpstr>
      <vt:lpstr>Reading a model (Python)</vt:lpstr>
      <vt:lpstr>Core Namespace</vt:lpstr>
      <vt:lpstr>Core Namespace : FMTaction</vt:lpstr>
      <vt:lpstr>Core Namespace (R):</vt:lpstr>
      <vt:lpstr>Core Namespace (Python):</vt:lpstr>
      <vt:lpstr>Core Namespace:</vt:lpstr>
      <vt:lpstr>FMT specification </vt:lpstr>
      <vt:lpstr>FMTmodel : a model to rule them all.</vt:lpstr>
      <vt:lpstr>SpatIALLY REFERENCED OPTIMIZATION</vt:lpstr>
      <vt:lpstr>Spatially referenced optimization (FMTlpmodel)</vt:lpstr>
      <vt:lpstr>Spatialy referenced optimization : the graph</vt:lpstr>
      <vt:lpstr>But what is a FMTdevelopment ?!?!</vt:lpstr>
      <vt:lpstr>But what is an FMTdevelopment ?!?!</vt:lpstr>
      <vt:lpstr>Main functions of FMTdevelopment</vt:lpstr>
      <vt:lpstr>Building the full graph (fullbuild) (R)</vt:lpstr>
      <vt:lpstr>Building the full graph (fullbuild) (Python)</vt:lpstr>
      <vt:lpstr>Constraints application and solving</vt:lpstr>
      <vt:lpstr>Constraints application and solving</vt:lpstr>
      <vt:lpstr>Setting the contraintes and solving (R)</vt:lpstr>
      <vt:lpstr>Setting the contraintes and solving (Python)</vt:lpstr>
      <vt:lpstr>Building multiple periods with an existing solution (partialbuild)</vt:lpstr>
      <vt:lpstr>Building multiple periods with an existing solution (partialbuild)</vt:lpstr>
      <vt:lpstr>Building multiple periods with an existing solution (partialbuild)(R)</vt:lpstr>
      <vt:lpstr>Building multiple periods with an existing solution(partialbuild)(Python)</vt:lpstr>
      <vt:lpstr>Getting outputs value from the model</vt:lpstr>
      <vt:lpstr>Getting outputs value from the model</vt:lpstr>
      <vt:lpstr>Writing schedule</vt:lpstr>
      <vt:lpstr>Exercise </vt:lpstr>
      <vt:lpstr>Special functions and parameters</vt:lpstr>
      <vt:lpstr>Special functions and parameters</vt:lpstr>
      <vt:lpstr>Special functions and parameters</vt:lpstr>
      <vt:lpstr>SpatialLy EXPLICIT SIMULATION</vt:lpstr>
      <vt:lpstr>Spatially explicit simulation (FMTsesmodel)</vt:lpstr>
      <vt:lpstr>FMT’s spatial framework</vt:lpstr>
      <vt:lpstr>FMTspatialschedule</vt:lpstr>
      <vt:lpstr>FMTspatialschedule</vt:lpstr>
      <vt:lpstr>FMTlinegraph</vt:lpstr>
      <vt:lpstr>FMTtransition</vt:lpstr>
      <vt:lpstr>FMTtransition</vt:lpstr>
      <vt:lpstr>FMTeventcontainer</vt:lpstr>
      <vt:lpstr>FMTevent</vt:lpstr>
      <vt:lpstr>FMT’s spatial framework</vt:lpstr>
      <vt:lpstr>FMTforest</vt:lpstr>
      <vt:lpstr>FMT’s spatial framework</vt:lpstr>
      <vt:lpstr>FMT’s spatial framework</vt:lpstr>
      <vt:lpstr>New keywords for spatially explicit models</vt:lpstr>
      <vt:lpstr>_SIZE</vt:lpstr>
      <vt:lpstr>NEIGHBORSIZE</vt:lpstr>
      <vt:lpstr>Size in pixels</vt:lpstr>
      <vt:lpstr>_ADJACENCY</vt:lpstr>
      <vt:lpstr>Distance</vt:lpstr>
      <vt:lpstr>Green up</vt:lpstr>
      <vt:lpstr>Greedyreferencebuild: inputs</vt:lpstr>
      <vt:lpstr>Greedyreferencebuild: inputs</vt:lpstr>
      <vt:lpstr>Greedyreferencebuild: inputs</vt:lpstr>
      <vt:lpstr>Greedyreferencebuild: how it works</vt:lpstr>
      <vt:lpstr>Greedyreferencebuild: Output</vt:lpstr>
      <vt:lpstr>Using FMTsesmodel (Spatialyexplicitsimulation.py)</vt:lpstr>
      <vt:lpstr>Using FMTsesmodel (Spatialyexplicitsimulation.R)</vt:lpstr>
      <vt:lpstr>Using greedyreferencebuild (Spatialyexplicitsimulation.py)</vt:lpstr>
      <vt:lpstr>Outputs of the greedyreferencebuild (Spatialyexplicitsimulation.py)</vt:lpstr>
      <vt:lpstr>Outputs of greedyreferencebuild (Spatialyexplicitsimulation.py)</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2021</dc:title>
  <dc:creator>Christine Pouliot</dc:creator>
  <cp:lastModifiedBy>Forest, Bruno (FEC)</cp:lastModifiedBy>
  <cp:revision>637</cp:revision>
  <cp:lastPrinted>2012-07-12T13:24:49Z</cp:lastPrinted>
  <dcterms:created xsi:type="dcterms:W3CDTF">2012-05-29T17:36:30Z</dcterms:created>
  <dcterms:modified xsi:type="dcterms:W3CDTF">2022-03-03T18:10:15Z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